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1" r:id="rId2"/>
    <p:sldId id="285" r:id="rId3"/>
    <p:sldId id="264" r:id="rId4"/>
    <p:sldId id="278" r:id="rId5"/>
    <p:sldId id="286" r:id="rId6"/>
    <p:sldId id="283" r:id="rId7"/>
    <p:sldId id="287" r:id="rId8"/>
    <p:sldId id="265" r:id="rId9"/>
    <p:sldId id="268" r:id="rId10"/>
    <p:sldId id="297" r:id="rId11"/>
    <p:sldId id="288" r:id="rId12"/>
    <p:sldId id="269" r:id="rId13"/>
    <p:sldId id="296" r:id="rId14"/>
    <p:sldId id="294" r:id="rId15"/>
    <p:sldId id="295" r:id="rId16"/>
    <p:sldId id="272" r:id="rId17"/>
    <p:sldId id="284" r:id="rId18"/>
    <p:sldId id="270" r:id="rId19"/>
    <p:sldId id="273" r:id="rId20"/>
    <p:sldId id="271" r:id="rId21"/>
    <p:sldId id="298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88"/>
    <a:srgbClr val="94D93E"/>
    <a:srgbClr val="3DB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5850"/>
  </p:normalViewPr>
  <p:slideViewPr>
    <p:cSldViewPr snapToGrid="0">
      <p:cViewPr>
        <p:scale>
          <a:sx n="66" d="100"/>
          <a:sy n="66" d="100"/>
        </p:scale>
        <p:origin x="1672" y="1408"/>
      </p:cViewPr>
      <p:guideLst/>
    </p:cSldViewPr>
  </p:slideViewPr>
  <p:notesTextViewPr>
    <p:cViewPr>
      <p:scale>
        <a:sx n="55" d="100"/>
        <a:sy n="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9E83-DEE7-0A44-A82E-5F3A01DD9A2E}" type="datetimeFigureOut">
              <a:rPr lang="en-CA" smtClean="0"/>
              <a:t>2023-05-08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B263D-1832-A94B-9D41-DD8B9C2C49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06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EF4BB-6D49-B446-B6EF-EF9BD9837F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24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fitting a 2d gaussian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EF4BB-6D49-B446-B6EF-EF9BD9837F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28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B263D-1832-A94B-9D41-DD8B9C2C4936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2497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B263D-1832-A94B-9D41-DD8B9C2C4936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532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Grossir</a:t>
            </a:r>
            <a:r>
              <a:rPr lang="en-CA" dirty="0"/>
              <a:t> taille des points dans la </a:t>
            </a:r>
            <a:r>
              <a:rPr lang="en-CA" dirty="0" err="1"/>
              <a:t>légende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B263D-1832-A94B-9D41-DD8B9C2C4936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2847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Encore </a:t>
            </a:r>
            <a:r>
              <a:rPr lang="en-CA" dirty="0" err="1"/>
              <a:t>grossir</a:t>
            </a:r>
            <a:r>
              <a:rPr lang="en-CA" dirty="0"/>
              <a:t>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B263D-1832-A94B-9D41-DD8B9C2C4936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2825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Écreire</a:t>
            </a:r>
            <a:r>
              <a:rPr lang="en-CA" dirty="0"/>
              <a:t> </a:t>
            </a:r>
            <a:r>
              <a:rPr lang="en-CA" dirty="0" err="1"/>
              <a:t>l’indicateur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haut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B263D-1832-A94B-9D41-DD8B9C2C4936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2908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Rajouter</a:t>
            </a:r>
            <a:r>
              <a:rPr lang="en-CA" dirty="0"/>
              <a:t> </a:t>
            </a:r>
            <a:r>
              <a:rPr lang="en-CA" dirty="0" err="1"/>
              <a:t>texte</a:t>
            </a:r>
            <a:r>
              <a:rPr lang="en-CA" dirty="0"/>
              <a:t> pour </a:t>
            </a:r>
            <a:r>
              <a:rPr lang="en-CA" dirty="0" err="1"/>
              <a:t>expliquer</a:t>
            </a:r>
            <a:r>
              <a:rPr lang="en-CA" dirty="0"/>
              <a:t> les chiffres genre sum ha =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B263D-1832-A94B-9D41-DD8B9C2C4936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1452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B263D-1832-A94B-9D41-DD8B9C2C4936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6846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EF4BB-6D49-B446-B6EF-EF9BD9837F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27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with this is mind -&gt; ionized gas is a tool to study SF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algn="l"/>
            <a:r>
              <a:rPr lang="fr-FR" b="1" dirty="0">
                <a:latin typeface="News Gothic MT" panose="020B0503020103020203" pitchFamily="34" charset="0"/>
              </a:rPr>
              <a:t>H</a:t>
            </a:r>
            <a:r>
              <a:rPr lang="fr-FR" b="1" dirty="0"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r>
              <a:rPr lang="fr-FR" b="1" dirty="0">
                <a:latin typeface="News Gothic MT" panose="020B0503020103020203" pitchFamily="34" charset="0"/>
              </a:rPr>
              <a:t> </a:t>
            </a:r>
            <a:r>
              <a:rPr lang="fr-FR" b="1" dirty="0" err="1">
                <a:latin typeface="News Gothic MT" panose="020B0503020103020203" pitchFamily="34" charset="0"/>
              </a:rPr>
              <a:t>region</a:t>
            </a:r>
            <a:r>
              <a:rPr lang="fr-FR" b="1" dirty="0">
                <a:latin typeface="News Gothic MT" panose="020B0503020103020203" pitchFamily="34" charset="0"/>
              </a:rPr>
              <a:t> </a:t>
            </a:r>
            <a:r>
              <a:rPr lang="fr-FR" dirty="0">
                <a:latin typeface="News Gothic MT" panose="020B0503020103020203" pitchFamily="34" charset="0"/>
              </a:rPr>
              <a:t>are: </a:t>
            </a:r>
          </a:p>
          <a:p>
            <a:pPr algn="l"/>
            <a:r>
              <a:rPr lang="fr-FR" dirty="0">
                <a:latin typeface="News Gothic MT" panose="020B0503020103020203" pitchFamily="34" charset="0"/>
              </a:rPr>
              <a:t> </a:t>
            </a:r>
            <a:r>
              <a:rPr lang="fr-FR" b="1" dirty="0" err="1">
                <a:latin typeface="News Gothic MT" panose="020B0503020103020203" pitchFamily="34" charset="0"/>
              </a:rPr>
              <a:t>Remains</a:t>
            </a:r>
            <a:r>
              <a:rPr lang="fr-FR" b="1" dirty="0">
                <a:latin typeface="News Gothic MT" panose="020B0503020103020203" pitchFamily="34" charset="0"/>
              </a:rPr>
              <a:t> of a </a:t>
            </a:r>
            <a:r>
              <a:rPr lang="fr-FR" b="1" dirty="0" err="1">
                <a:latin typeface="News Gothic MT" panose="020B0503020103020203" pitchFamily="34" charset="0"/>
              </a:rPr>
              <a:t>gas</a:t>
            </a:r>
            <a:r>
              <a:rPr lang="fr-FR" b="1" dirty="0">
                <a:latin typeface="News Gothic MT" panose="020B0503020103020203" pitchFamily="34" charset="0"/>
              </a:rPr>
              <a:t> </a:t>
            </a:r>
            <a:r>
              <a:rPr lang="fr-FR" b="1" dirty="0" err="1">
                <a:latin typeface="News Gothic MT" panose="020B0503020103020203" pitchFamily="34" charset="0"/>
              </a:rPr>
              <a:t>clouds</a:t>
            </a:r>
            <a:r>
              <a:rPr lang="fr-FR" b="1" dirty="0">
                <a:latin typeface="News Gothic MT" panose="020B0503020103020203" pitchFamily="34" charset="0"/>
              </a:rPr>
              <a:t> </a:t>
            </a:r>
            <a:r>
              <a:rPr lang="fr-FR" dirty="0">
                <a:latin typeface="News Gothic MT" panose="020B0503020103020203" pitchFamily="34" charset="0"/>
              </a:rPr>
              <a:t>(</a:t>
            </a:r>
            <a:r>
              <a:rPr lang="fr-FR" dirty="0" err="1">
                <a:latin typeface="News Gothic MT" panose="020B0503020103020203" pitchFamily="34" charset="0"/>
              </a:rPr>
              <a:t>where</a:t>
            </a:r>
            <a:r>
              <a:rPr lang="fr-FR" dirty="0">
                <a:latin typeface="News Gothic MT" panose="020B0503020103020203" pitchFamily="34" charset="0"/>
              </a:rPr>
              <a:t> star formation </a:t>
            </a:r>
            <a:r>
              <a:rPr lang="fr-FR" dirty="0" err="1">
                <a:latin typeface="News Gothic MT" panose="020B0503020103020203" pitchFamily="34" charset="0"/>
              </a:rPr>
              <a:t>just</a:t>
            </a:r>
            <a:r>
              <a:rPr lang="fr-FR" dirty="0">
                <a:latin typeface="News Gothic MT" panose="020B0503020103020203" pitchFamily="34" charset="0"/>
              </a:rPr>
              <a:t> </a:t>
            </a:r>
            <a:r>
              <a:rPr lang="fr-FR" dirty="0" err="1">
                <a:latin typeface="News Gothic MT" panose="020B0503020103020203" pitchFamily="34" charset="0"/>
              </a:rPr>
              <a:t>took</a:t>
            </a:r>
            <a:r>
              <a:rPr lang="fr-FR" dirty="0">
                <a:latin typeface="News Gothic MT" panose="020B0503020103020203" pitchFamily="34" charset="0"/>
              </a:rPr>
              <a:t> place) </a:t>
            </a:r>
            <a:r>
              <a:rPr lang="fr-FR" dirty="0" err="1">
                <a:latin typeface="News Gothic MT" panose="020B0503020103020203" pitchFamily="34" charset="0"/>
              </a:rPr>
              <a:t>that</a:t>
            </a:r>
            <a:r>
              <a:rPr lang="fr-FR" dirty="0">
                <a:latin typeface="News Gothic MT" panose="020B0503020103020203" pitchFamily="34" charset="0"/>
              </a:rPr>
              <a:t> are </a:t>
            </a:r>
          </a:p>
          <a:p>
            <a:pPr algn="l"/>
            <a:r>
              <a:rPr lang="fr-FR" b="1" dirty="0" err="1">
                <a:latin typeface="News Gothic MT" panose="020B0503020103020203" pitchFamily="34" charset="0"/>
              </a:rPr>
              <a:t>now</a:t>
            </a:r>
            <a:r>
              <a:rPr lang="fr-FR" b="1" dirty="0">
                <a:latin typeface="News Gothic MT" panose="020B0503020103020203" pitchFamily="34" charset="0"/>
              </a:rPr>
              <a:t> </a:t>
            </a:r>
            <a:r>
              <a:rPr lang="fr-FR" b="1" dirty="0" err="1">
                <a:latin typeface="News Gothic MT" panose="020B0503020103020203" pitchFamily="34" charset="0"/>
              </a:rPr>
              <a:t>ionized</a:t>
            </a:r>
            <a:r>
              <a:rPr lang="fr-FR" b="1" dirty="0">
                <a:latin typeface="News Gothic MT" panose="020B0503020103020203" pitchFamily="34" charset="0"/>
              </a:rPr>
              <a:t> by </a:t>
            </a:r>
            <a:r>
              <a:rPr lang="fr-FR" b="1" dirty="0" err="1">
                <a:latin typeface="News Gothic MT" panose="020B0503020103020203" pitchFamily="34" charset="0"/>
              </a:rPr>
              <a:t>young</a:t>
            </a:r>
            <a:r>
              <a:rPr lang="fr-FR" b="1" dirty="0">
                <a:latin typeface="News Gothic MT" panose="020B0503020103020203" pitchFamily="34" charset="0"/>
              </a:rPr>
              <a:t> massive stars </a:t>
            </a:r>
            <a:r>
              <a:rPr lang="fr-FR" dirty="0">
                <a:latin typeface="News Gothic MT" panose="020B0503020103020203" pitchFamily="34" charset="0"/>
              </a:rPr>
              <a:t>(</a:t>
            </a:r>
            <a:r>
              <a:rPr lang="fr-FR" dirty="0" err="1">
                <a:latin typeface="News Gothic MT" panose="020B0503020103020203" pitchFamily="34" charset="0"/>
              </a:rPr>
              <a:t>which</a:t>
            </a:r>
            <a:r>
              <a:rPr lang="fr-FR" dirty="0">
                <a:latin typeface="News Gothic MT" panose="020B0503020103020203" pitchFamily="34" charset="0"/>
              </a:rPr>
              <a:t> have </a:t>
            </a:r>
            <a:r>
              <a:rPr lang="fr-FR" dirty="0" err="1">
                <a:latin typeface="News Gothic MT" panose="020B0503020103020203" pitchFamily="34" charset="0"/>
              </a:rPr>
              <a:t>just</a:t>
            </a:r>
            <a:r>
              <a:rPr lang="fr-FR" dirty="0">
                <a:latin typeface="News Gothic MT" panose="020B0503020103020203" pitchFamily="34" charset="0"/>
              </a:rPr>
              <a:t> been </a:t>
            </a:r>
            <a:r>
              <a:rPr lang="fr-FR" dirty="0" err="1">
                <a:latin typeface="News Gothic MT" panose="020B0503020103020203" pitchFamily="34" charset="0"/>
              </a:rPr>
              <a:t>borned</a:t>
            </a:r>
            <a:r>
              <a:rPr lang="fr-FR" dirty="0">
                <a:latin typeface="News Gothic MT" panose="020B0503020103020203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EF4BB-6D49-B446-B6EF-EF9BD9837F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62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EF4BB-6D49-B446-B6EF-EF9BD9837F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87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EF4BB-6D49-B446-B6EF-EF9BD9837F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14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Pour la </a:t>
            </a:r>
            <a:r>
              <a:rPr lang="en-US" dirty="0" err="1"/>
              <a:t>présentaion</a:t>
            </a:r>
            <a:r>
              <a:rPr lang="en-US" dirty="0"/>
              <a:t> du colloque plus </a:t>
            </a:r>
            <a:r>
              <a:rPr lang="en-US" dirty="0" err="1"/>
              <a:t>netrer</a:t>
            </a:r>
            <a:r>
              <a:rPr lang="en-US" dirty="0"/>
              <a:t> dans les details de SITELLE (</a:t>
            </a:r>
            <a:r>
              <a:rPr lang="en-US" dirty="0" err="1"/>
              <a:t>montrer</a:t>
            </a:r>
            <a:r>
              <a:rPr lang="en-US" dirty="0"/>
              <a:t> </a:t>
            </a:r>
            <a:r>
              <a:rPr lang="en-US" dirty="0" err="1"/>
              <a:t>exemple</a:t>
            </a:r>
            <a:r>
              <a:rPr lang="en-US" dirty="0"/>
              <a:t> </a:t>
            </a:r>
            <a:r>
              <a:rPr lang="en-US" dirty="0" err="1"/>
              <a:t>monochromatique</a:t>
            </a:r>
            <a:r>
              <a:rPr lang="en-US" dirty="0"/>
              <a:t> </a:t>
            </a:r>
            <a:r>
              <a:rPr lang="en-US" dirty="0" err="1"/>
              <a:t>puis</a:t>
            </a:r>
            <a:r>
              <a:rPr lang="en-US" dirty="0"/>
              <a:t> </a:t>
            </a:r>
            <a:r>
              <a:rPr lang="en-US" dirty="0" err="1"/>
              <a:t>polychromatique</a:t>
            </a:r>
            <a:r>
              <a:rPr lang="en-US" dirty="0"/>
              <a:t> et après </a:t>
            </a:r>
            <a:r>
              <a:rPr lang="en-US" dirty="0" err="1"/>
              <a:t>espace</a:t>
            </a:r>
            <a:r>
              <a:rPr lang="en-US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EF4BB-6D49-B446-B6EF-EF9BD9837F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8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B263D-1832-A94B-9D41-DD8B9C2C4936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3960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EF4BB-6D49-B446-B6EF-EF9BD9837F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70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fitting a 2d gaussian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EF4BB-6D49-B446-B6EF-EF9BD9837F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67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fitting a 2d gaussian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EF4BB-6D49-B446-B6EF-EF9BD9837F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94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AE2C-B759-3A28-6655-0D4434983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864E7-633B-A494-57C9-D8D917E4A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13078-04FF-4E2B-9866-546B41A2C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0599-D7CD-D54B-A1B8-E0C931D81BCA}" type="datetimeFigureOut">
              <a:rPr lang="en-CA" smtClean="0"/>
              <a:t>2023-05-08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70424-FB56-1E9F-2920-D536C0B3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BACD4-0EC5-CEDA-A7C4-71DE39C9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E205-870E-3A40-8B9E-A6337DE0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7055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6E65C-1D67-5EE8-DFD1-CAD69FA54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34A8F8-187E-D85D-B225-52CDA7035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D7129-8318-45F4-3462-B4C5EBB2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0599-D7CD-D54B-A1B8-E0C931D81BCA}" type="datetimeFigureOut">
              <a:rPr lang="en-CA" smtClean="0"/>
              <a:t>2023-05-08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06402-EAB6-2668-E67C-67057119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ADD35-69AF-4CF9-CBBF-8DE862DA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E205-870E-3A40-8B9E-A6337DE0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605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C2560-B2D5-ACFD-5179-EF06F5D7B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9E16B-265B-34C1-90D2-D72198A5D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193CF-3E7F-405F-95C5-9B6B69452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0599-D7CD-D54B-A1B8-E0C931D81BCA}" type="datetimeFigureOut">
              <a:rPr lang="en-CA" smtClean="0"/>
              <a:t>2023-05-08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358F4-B83C-61C4-C815-4BA02DC4B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10F0F-E2E2-1ED3-DAFF-B26D8F0C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E205-870E-3A40-8B9E-A6337DE0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919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B08B-4850-00D7-A586-8F983C63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AE927-45EF-0585-8FDB-8F91E0F95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0A503-ECED-93DF-0393-39D8B1C67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0599-D7CD-D54B-A1B8-E0C931D81BCA}" type="datetimeFigureOut">
              <a:rPr lang="en-CA" smtClean="0"/>
              <a:t>2023-05-08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4AC8B-38A8-EC12-4BCF-107596E9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69A44-4BFF-FE65-E8D3-A4543A5E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E205-870E-3A40-8B9E-A6337DE0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4932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DC543-9947-DB61-3E20-A5F6CD68F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AEB28-3B65-4148-DA9B-B4DCA9D54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FE2A2-0CEF-FEF2-0D11-87D64AA75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0599-D7CD-D54B-A1B8-E0C931D81BCA}" type="datetimeFigureOut">
              <a:rPr lang="en-CA" smtClean="0"/>
              <a:t>2023-05-08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C7A20-5A51-1EB7-E694-7EEDC5BB5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09B63-579D-3164-8E41-7F08DA6E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E205-870E-3A40-8B9E-A6337DE0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35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CF3C-8A5C-35C2-E733-C75B82F56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30917-C904-0708-DC81-8C862DCA1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32E85-15E2-385C-185C-1D9F2FBBF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898D2-A6A6-0E27-3CEC-960199B9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0599-D7CD-D54B-A1B8-E0C931D81BCA}" type="datetimeFigureOut">
              <a:rPr lang="en-CA" smtClean="0"/>
              <a:t>2023-05-08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D7D50-8C42-1B49-1A6C-DEAC2DD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D0FC2-2997-235B-B9E0-FBE822DD6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E205-870E-3A40-8B9E-A6337DE0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84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3501D-343E-281E-A85A-9A8E566D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2EFD4-E255-9EB4-D413-41F3C583A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47BD1-F96C-6DDF-0702-A9C8D8A57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F16FC-7C8E-0311-F452-CD70250B0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B58D2-B08E-000F-A189-FDB7FE8DA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4DF47-3263-0B15-167E-9A147394B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0599-D7CD-D54B-A1B8-E0C931D81BCA}" type="datetimeFigureOut">
              <a:rPr lang="en-CA" smtClean="0"/>
              <a:t>2023-05-08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192B71-E826-A192-A40A-2CE401EB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92872-E20F-CE3C-0D57-D06DC659D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E205-870E-3A40-8B9E-A6337DE0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634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53EF-6A91-B7DE-DFF5-6868C544B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C7F5C2-9AEE-5BF2-62E9-ADBEC19A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0599-D7CD-D54B-A1B8-E0C931D81BCA}" type="datetimeFigureOut">
              <a:rPr lang="en-CA" smtClean="0"/>
              <a:t>2023-05-08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CEE15B-656A-D116-34D8-D96C2050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34D93-AAAE-3D23-3905-13B41D835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E205-870E-3A40-8B9E-A6337DE0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6459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922EB-FC5B-5592-34A2-C596AADA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0599-D7CD-D54B-A1B8-E0C931D81BCA}" type="datetimeFigureOut">
              <a:rPr lang="en-CA" smtClean="0"/>
              <a:t>2023-05-08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6FC117-BF00-34F8-EB6D-456D8360E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09DC0-DDB1-86B6-17FA-D80E1670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E205-870E-3A40-8B9E-A6337DE0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210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4542-8552-D8D0-BDCF-9F5DE60A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F645A-9179-59F5-1F7B-FC86CBA0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1E2C9-D8A9-08B6-00A3-A5DDF79EE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97947-4DC6-DF7E-5E6E-F71B0F1B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0599-D7CD-D54B-A1B8-E0C931D81BCA}" type="datetimeFigureOut">
              <a:rPr lang="en-CA" smtClean="0"/>
              <a:t>2023-05-08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B368D-23FD-29D1-A2E5-31226FF2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264A-447F-04A7-2223-15BF0563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E205-870E-3A40-8B9E-A6337DE0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25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D1162-C651-4688-A787-00BDF9818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59C7F5-2FF6-D171-7814-967FEE4EC2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7C850-EDEB-7C97-86BB-EA50ABBAE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58FF1-1E4F-7A91-668D-B8B6DBD79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0599-D7CD-D54B-A1B8-E0C931D81BCA}" type="datetimeFigureOut">
              <a:rPr lang="en-CA" smtClean="0"/>
              <a:t>2023-05-08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90B34-4795-B9BA-5B02-BB4E4C27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86978-3D9E-7F5F-B306-81FC587B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E205-870E-3A40-8B9E-A6337DE0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379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1E2F1A-7A14-1306-5691-8D358EB9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1A938-C90C-4676-90E6-0302100B7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F1E7C-EB1D-8DBD-F942-9F0EECE10D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D0599-D7CD-D54B-A1B8-E0C931D81BCA}" type="datetimeFigureOut">
              <a:rPr lang="en-CA" smtClean="0"/>
              <a:t>2023-05-08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C088B-27EF-DAE8-4DDB-6DAA5FC4D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4D12C-22EA-D99D-472F-63E81CBFA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E205-870E-3A40-8B9E-A6337DE0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751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5" Type="http://schemas.openxmlformats.org/officeDocument/2006/relationships/image" Target="../media/image30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6D963C-8589-FA85-53B7-FAA2DD4FF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5" t="23438" b="25003"/>
          <a:stretch/>
        </p:blipFill>
        <p:spPr>
          <a:xfrm rot="265083">
            <a:off x="-3828590" y="-664744"/>
            <a:ext cx="16593609" cy="9111951"/>
          </a:xfrm>
          <a:prstGeom prst="rect">
            <a:avLst/>
          </a:prstGeom>
          <a:effectLst>
            <a:innerShdw blurRad="1170548" dist="2540000" dir="16200000">
              <a:prstClr val="black">
                <a:alpha val="47012"/>
              </a:prstClr>
            </a:inn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0038B99-1D8F-50E6-75E5-4B63E88FF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813" y="-170134"/>
            <a:ext cx="11467070" cy="1677929"/>
          </a:xfrm>
          <a:noFill/>
          <a:ln>
            <a:noFill/>
          </a:ln>
        </p:spPr>
        <p:txBody>
          <a:bodyPr anchor="b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CA" sz="4200" b="1" i="0" dirty="0">
                <a:solidFill>
                  <a:schemeClr val="bg1"/>
                </a:solidFill>
                <a:effectLst/>
                <a:latin typeface="News Gothic MT" panose="020B0503020103020203" pitchFamily="34" charset="0"/>
              </a:rPr>
              <a:t>The H</a:t>
            </a:r>
            <a:r>
              <a:rPr lang="en-CA" sz="4200" b="1" i="0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r>
              <a:rPr lang="en-CA" sz="4200" b="1" i="0" dirty="0">
                <a:solidFill>
                  <a:schemeClr val="bg1"/>
                </a:solidFill>
                <a:effectLst/>
                <a:latin typeface="News Gothic MT" panose="020B0503020103020203" pitchFamily="34" charset="0"/>
              </a:rPr>
              <a:t> Regions of NGC925 as </a:t>
            </a:r>
            <a:br>
              <a:rPr lang="en-CA" sz="4200" b="1" i="0" dirty="0">
                <a:solidFill>
                  <a:schemeClr val="bg1"/>
                </a:solidFill>
                <a:effectLst/>
                <a:latin typeface="News Gothic MT" panose="020B0503020103020203" pitchFamily="34" charset="0"/>
              </a:rPr>
            </a:br>
            <a:r>
              <a:rPr lang="en-CA" sz="4200" b="1" i="0" dirty="0">
                <a:solidFill>
                  <a:schemeClr val="bg1"/>
                </a:solidFill>
                <a:effectLst/>
                <a:latin typeface="News Gothic MT" panose="020B0503020103020203" pitchFamily="34" charset="0"/>
              </a:rPr>
              <a:t>Observed With SITELLE</a:t>
            </a:r>
            <a:endParaRPr lang="fr-FR" sz="3200" dirty="0">
              <a:solidFill>
                <a:schemeClr val="bg1"/>
              </a:solidFill>
              <a:latin typeface="News Gothic MT" panose="020B0503020103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A51BE2-BBBF-0792-0B35-940DEA41433D}"/>
              </a:ext>
            </a:extLst>
          </p:cNvPr>
          <p:cNvSpPr txBox="1"/>
          <p:nvPr/>
        </p:nvSpPr>
        <p:spPr>
          <a:xfrm>
            <a:off x="4461934" y="5782759"/>
            <a:ext cx="77300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2000" dirty="0">
                <a:solidFill>
                  <a:schemeClr val="bg2">
                    <a:lumMod val="90000"/>
                  </a:schemeClr>
                </a:solidFill>
                <a:latin typeface="News Gothic MT" panose="020B0503020103020203" pitchFamily="34" charset="0"/>
              </a:rPr>
              <a:t>CRAQ23</a:t>
            </a:r>
          </a:p>
          <a:p>
            <a:pPr algn="r"/>
            <a:r>
              <a:rPr lang="en-CA" sz="2000" dirty="0">
                <a:solidFill>
                  <a:schemeClr val="bg2">
                    <a:lumMod val="90000"/>
                  </a:schemeClr>
                </a:solidFill>
                <a:latin typeface="News Gothic MT" panose="020B0503020103020203" pitchFamily="34" charset="0"/>
              </a:rPr>
              <a:t>Damien Beaulieu – May 10 2023</a:t>
            </a:r>
          </a:p>
          <a:p>
            <a:pPr algn="r"/>
            <a:r>
              <a:rPr lang="en-CA" sz="2000" dirty="0">
                <a:solidFill>
                  <a:schemeClr val="bg2">
                    <a:lumMod val="90000"/>
                  </a:schemeClr>
                </a:solidFill>
                <a:latin typeface="News Gothic MT" panose="020B0503020103020203" pitchFamily="34" charset="0"/>
              </a:rPr>
              <a:t>MSc. Student w/ prof. </a:t>
            </a:r>
            <a:r>
              <a:rPr lang="en-CA" sz="2000" dirty="0" err="1">
                <a:solidFill>
                  <a:schemeClr val="bg2">
                    <a:lumMod val="90000"/>
                  </a:schemeClr>
                </a:solidFill>
                <a:latin typeface="News Gothic MT" panose="020B0503020103020203" pitchFamily="34" charset="0"/>
              </a:rPr>
              <a:t>Carmelle</a:t>
            </a:r>
            <a:r>
              <a:rPr lang="en-CA" sz="2000" dirty="0">
                <a:solidFill>
                  <a:schemeClr val="bg2">
                    <a:lumMod val="90000"/>
                  </a:schemeClr>
                </a:solidFill>
                <a:latin typeface="News Gothic MT" panose="020B0503020103020203" pitchFamily="34" charset="0"/>
              </a:rPr>
              <a:t> Robert and prof. Hugo Martel</a:t>
            </a:r>
            <a:endParaRPr lang="en-U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A463FE-F913-AE46-37DE-5D4CC174F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632" y="2533242"/>
            <a:ext cx="1495818" cy="667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80E259-33B6-8ED9-B7D4-A80092DA2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795" r="95549">
                        <a14:foregroundMark x1="4865" y1="16585" x2="4969" y2="79756"/>
                        <a14:foregroundMark x1="39441" y1="19512" x2="39441" y2="30244"/>
                        <a14:foregroundMark x1="47205" y1="20000" x2="50414" y2="23902"/>
                        <a14:foregroundMark x1="56315" y1="20488" x2="56315" y2="28049"/>
                        <a14:foregroundMark x1="58799" y1="20000" x2="60455" y2="28537"/>
                        <a14:foregroundMark x1="65217" y1="19024" x2="65424" y2="30000"/>
                        <a14:foregroundMark x1="73499" y1="25854" x2="74948" y2="31220"/>
                        <a14:foregroundMark x1="78054" y1="19512" x2="78778" y2="26098"/>
                        <a14:foregroundMark x1="84161" y1="21951" x2="84472" y2="31463"/>
                        <a14:foregroundMark x1="86646" y1="18537" x2="89959" y2="19268"/>
                        <a14:foregroundMark x1="93582" y1="20000" x2="93582" y2="28049"/>
                        <a14:foregroundMark x1="94928" y1="14146" x2="95652" y2="13659"/>
                        <a14:foregroundMark x1="40787" y1="45122" x2="40787" y2="66585"/>
                        <a14:foregroundMark x1="62319" y1="48293" x2="66460" y2="65854"/>
                        <a14:foregroundMark x1="77743" y1="50244" x2="76708" y2="64390"/>
                        <a14:foregroundMark x1="14803" y1="88293" x2="19979" y2="88293"/>
                        <a14:foregroundMark x1="13147" y1="88293" x2="6004" y2="87561"/>
                        <a14:foregroundMark x1="2795" y1="81707" x2="2795" y2="44390"/>
                        <a14:foregroundMark x1="89855" y1="48537" x2="89855" y2="69024"/>
                        <a14:backgroundMark x1="36957" y1="55366" x2="36957" y2="91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2566" y="301830"/>
            <a:ext cx="1575365" cy="66863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78CD3E6-3E57-04CA-D32D-805C961BB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2544" y="988556"/>
            <a:ext cx="1439894" cy="142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B0F888A-6518-094E-EB0A-2005526E9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13" y="647700"/>
            <a:ext cx="7471183" cy="6298622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06C73D9-236A-4317-85D4-63D0DA26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10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DA0C9E-11B3-A855-D466-47CAA7DD80F2}"/>
              </a:ext>
            </a:extLst>
          </p:cNvPr>
          <p:cNvSpPr/>
          <p:nvPr/>
        </p:nvSpPr>
        <p:spPr>
          <a:xfrm>
            <a:off x="181969" y="171566"/>
            <a:ext cx="99849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err="1">
                <a:latin typeface="News Gothic MT" panose="020B0503020103020203" pitchFamily="34" charset="0"/>
              </a:rPr>
              <a:t>Extracting</a:t>
            </a:r>
            <a:r>
              <a:rPr lang="fr-FR" sz="4400" b="1" dirty="0">
                <a:latin typeface="News Gothic MT" panose="020B0503020103020203" pitchFamily="34" charset="0"/>
              </a:rPr>
              <a:t> the </a:t>
            </a:r>
            <a:r>
              <a:rPr lang="fr-FR" sz="4400" b="1" dirty="0" err="1">
                <a:latin typeface="News Gothic MT" panose="020B0503020103020203" pitchFamily="34" charset="0"/>
              </a:rPr>
              <a:t>spectra</a:t>
            </a:r>
            <a:r>
              <a:rPr lang="fr-FR" sz="4400" b="1" dirty="0">
                <a:latin typeface="News Gothic MT" panose="020B0503020103020203" pitchFamily="34" charset="0"/>
              </a:rPr>
              <a:t> </a:t>
            </a:r>
          </a:p>
          <a:p>
            <a:r>
              <a:rPr lang="fr-FR" sz="4400" b="1" dirty="0">
                <a:latin typeface="News Gothic MT" panose="020B0503020103020203" pitchFamily="34" charset="0"/>
              </a:rPr>
              <a:t>   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E2DF55-BB06-0711-2B57-5EA99598219B}"/>
              </a:ext>
            </a:extLst>
          </p:cNvPr>
          <p:cNvSpPr txBox="1"/>
          <p:nvPr/>
        </p:nvSpPr>
        <p:spPr>
          <a:xfrm>
            <a:off x="10558727" y="-17821"/>
            <a:ext cx="17630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News Gothic MT" panose="020B0503020103020203" pitchFamily="34" charset="0"/>
              </a:rPr>
              <a:t>Region</a:t>
            </a:r>
            <a:r>
              <a:rPr lang="en-CA" b="1" dirty="0">
                <a:latin typeface="News Gothic MT" panose="020B0503020103020203" pitchFamily="34" charset="0"/>
              </a:rPr>
              <a:t> #414</a:t>
            </a:r>
            <a:endParaRPr lang="fr-FR" dirty="0">
              <a:solidFill>
                <a:srgbClr val="C00000"/>
              </a:solidFill>
              <a:latin typeface="News Gothic MT" panose="020B0503020103020203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9912AE5-31E7-44FE-5898-97064535C1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l="47924" t="18207" r="43380" b="68726"/>
          <a:stretch/>
        </p:blipFill>
        <p:spPr>
          <a:xfrm>
            <a:off x="5383645" y="954810"/>
            <a:ext cx="5538356" cy="5548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F05C2E-EAAD-A4C7-F96F-C386E2145EEB}"/>
              </a:ext>
            </a:extLst>
          </p:cNvPr>
          <p:cNvSpPr txBox="1"/>
          <p:nvPr/>
        </p:nvSpPr>
        <p:spPr>
          <a:xfrm>
            <a:off x="7270784" y="5599178"/>
            <a:ext cx="370201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CA" b="1" dirty="0">
                <a:solidFill>
                  <a:srgbClr val="FFC088"/>
                </a:solidFill>
                <a:latin typeface="News Gothic MT" panose="020B0503020103020203" pitchFamily="34" charset="0"/>
              </a:rPr>
              <a:t>background</a:t>
            </a:r>
          </a:p>
          <a:p>
            <a:pPr algn="r"/>
            <a:r>
              <a:rPr lang="en-CA" dirty="0">
                <a:solidFill>
                  <a:srgbClr val="FFC088"/>
                </a:solidFill>
                <a:latin typeface="News Gothic MT" panose="020B0503020103020203" pitchFamily="34" charset="0"/>
              </a:rPr>
              <a:t>(i.e. emission that is not part </a:t>
            </a:r>
          </a:p>
          <a:p>
            <a:pPr algn="r"/>
            <a:r>
              <a:rPr lang="en-CA" dirty="0">
                <a:solidFill>
                  <a:srgbClr val="FFC088"/>
                </a:solidFill>
                <a:latin typeface="News Gothic MT" panose="020B0503020103020203" pitchFamily="34" charset="0"/>
              </a:rPr>
              <a:t>of any surrounding regions)</a:t>
            </a:r>
            <a:endParaRPr lang="fr-FR" dirty="0">
              <a:solidFill>
                <a:srgbClr val="FFC088"/>
              </a:solidFill>
              <a:latin typeface="News Gothic MT" panose="020B0503020103020203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4FD319-436B-586E-FFA8-AECD14E17ED2}"/>
              </a:ext>
            </a:extLst>
          </p:cNvPr>
          <p:cNvCxnSpPr>
            <a:cxnSpLocks/>
          </p:cNvCxnSpPr>
          <p:nvPr/>
        </p:nvCxnSpPr>
        <p:spPr>
          <a:xfrm flipV="1">
            <a:off x="7175287" y="3903240"/>
            <a:ext cx="943477" cy="612843"/>
          </a:xfrm>
          <a:prstGeom prst="straightConnector1">
            <a:avLst/>
          </a:prstGeom>
          <a:ln w="38100">
            <a:solidFill>
              <a:srgbClr val="94D9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121606-C788-958F-5DC1-E6653AD43369}"/>
              </a:ext>
            </a:extLst>
          </p:cNvPr>
          <p:cNvCxnSpPr>
            <a:cxnSpLocks/>
          </p:cNvCxnSpPr>
          <p:nvPr/>
        </p:nvCxnSpPr>
        <p:spPr>
          <a:xfrm flipH="1" flipV="1">
            <a:off x="9305574" y="5068057"/>
            <a:ext cx="435142" cy="531121"/>
          </a:xfrm>
          <a:prstGeom prst="straightConnector1">
            <a:avLst/>
          </a:prstGeom>
          <a:ln w="38100">
            <a:solidFill>
              <a:srgbClr val="FFC0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5515C61-F428-60B0-CBB5-1B7C31EA1295}"/>
              </a:ext>
            </a:extLst>
          </p:cNvPr>
          <p:cNvSpPr txBox="1"/>
          <p:nvPr/>
        </p:nvSpPr>
        <p:spPr>
          <a:xfrm>
            <a:off x="5690490" y="4272301"/>
            <a:ext cx="140543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94D93E"/>
                </a:solidFill>
                <a:latin typeface="News Gothic MT" panose="020B0503020103020203" pitchFamily="34" charset="0"/>
              </a:rPr>
              <a:t>region of interest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6CAD82-5D8A-CE60-60AF-DC14BE1532E4}"/>
              </a:ext>
            </a:extLst>
          </p:cNvPr>
          <p:cNvSpPr/>
          <p:nvPr/>
        </p:nvSpPr>
        <p:spPr>
          <a:xfrm>
            <a:off x="86795" y="2327423"/>
            <a:ext cx="45803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125000"/>
              <a:buFont typeface="System Font Regular"/>
              <a:buChar char="💡"/>
            </a:pPr>
            <a:r>
              <a:rPr lang="fr-FR" sz="3000" dirty="0">
                <a:latin typeface="News Gothic MT" panose="020B0503020103020203" pitchFamily="34" charset="0"/>
              </a:rPr>
              <a:t>2D </a:t>
            </a:r>
            <a:r>
              <a:rPr lang="fr-FR" sz="3000" dirty="0" err="1">
                <a:latin typeface="News Gothic MT" panose="020B0503020103020203" pitchFamily="34" charset="0"/>
              </a:rPr>
              <a:t>Gaussian</a:t>
            </a:r>
            <a:r>
              <a:rPr lang="fr-FR" sz="3000" dirty="0">
                <a:latin typeface="News Gothic MT" panose="020B0503020103020203" pitchFamily="34" charset="0"/>
              </a:rPr>
              <a:t> profiles to </a:t>
            </a:r>
            <a:r>
              <a:rPr lang="fr-FR" sz="3000" b="1" dirty="0" err="1">
                <a:latin typeface="News Gothic MT" panose="020B0503020103020203" pitchFamily="34" charset="0"/>
              </a:rPr>
              <a:t>define</a:t>
            </a:r>
            <a:r>
              <a:rPr lang="fr-FR" sz="3000" b="1" dirty="0">
                <a:latin typeface="News Gothic MT" panose="020B0503020103020203" pitchFamily="34" charset="0"/>
              </a:rPr>
              <a:t> </a:t>
            </a:r>
            <a:r>
              <a:rPr lang="fr-FR" sz="3000" b="1" dirty="0" err="1">
                <a:latin typeface="News Gothic MT" panose="020B0503020103020203" pitchFamily="34" charset="0"/>
              </a:rPr>
              <a:t>morphology</a:t>
            </a:r>
            <a:endParaRPr lang="fr-FR" sz="3000" b="1" dirty="0">
              <a:latin typeface="News Gothic MT" panose="020B0503020103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EE12E8-5371-9042-38F7-4D228A1EFF2F}"/>
              </a:ext>
            </a:extLst>
          </p:cNvPr>
          <p:cNvSpPr/>
          <p:nvPr/>
        </p:nvSpPr>
        <p:spPr>
          <a:xfrm>
            <a:off x="181969" y="4281128"/>
            <a:ext cx="43900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25000"/>
            </a:pPr>
            <a:r>
              <a:rPr lang="en-CA" sz="3000" b="1" dirty="0">
                <a:latin typeface="News Gothic MT" panose="020B0503020103020203" pitchFamily="34" charset="0"/>
              </a:rPr>
              <a:t>Everything else is considered as background emission</a:t>
            </a:r>
            <a:endParaRPr lang="en-CA" sz="3000" dirty="0">
              <a:latin typeface="News Gothic MT" panose="020B0503020103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DE44DC-2E1B-EA23-6FBC-AC69CB339EDB}"/>
              </a:ext>
            </a:extLst>
          </p:cNvPr>
          <p:cNvSpPr/>
          <p:nvPr/>
        </p:nvSpPr>
        <p:spPr>
          <a:xfrm>
            <a:off x="-60071" y="-67153"/>
            <a:ext cx="1822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latin typeface="News Gothic MT" panose="020B0503020103020203" pitchFamily="34" charset="0"/>
              </a:rPr>
              <a:t>methodology</a:t>
            </a:r>
            <a:endParaRPr lang="fr-FR" sz="2000" b="1" dirty="0">
              <a:latin typeface="News Gothic MT" panose="020B05030201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3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D8EA31D-CFA2-DF4B-BE14-EA5BE0193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70" t="8208" r="8924" b="9339"/>
          <a:stretch/>
        </p:blipFill>
        <p:spPr>
          <a:xfrm>
            <a:off x="2930751" y="894841"/>
            <a:ext cx="8751686" cy="5982986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06C73D9-236A-4317-85D4-63D0DA26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11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DA0C9E-11B3-A855-D466-47CAA7DD80F2}"/>
              </a:ext>
            </a:extLst>
          </p:cNvPr>
          <p:cNvSpPr/>
          <p:nvPr/>
        </p:nvSpPr>
        <p:spPr>
          <a:xfrm>
            <a:off x="181969" y="171566"/>
            <a:ext cx="99849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err="1">
                <a:latin typeface="News Gothic MT" panose="020B0503020103020203" pitchFamily="34" charset="0"/>
              </a:rPr>
              <a:t>Extracting</a:t>
            </a:r>
            <a:r>
              <a:rPr lang="fr-FR" sz="4400" b="1" dirty="0">
                <a:latin typeface="News Gothic MT" panose="020B0503020103020203" pitchFamily="34" charset="0"/>
              </a:rPr>
              <a:t> the </a:t>
            </a:r>
            <a:r>
              <a:rPr lang="fr-FR" sz="4400" b="1" dirty="0" err="1">
                <a:latin typeface="News Gothic MT" panose="020B0503020103020203" pitchFamily="34" charset="0"/>
              </a:rPr>
              <a:t>spectra</a:t>
            </a:r>
            <a:r>
              <a:rPr lang="fr-FR" sz="4400" b="1" dirty="0">
                <a:latin typeface="News Gothic MT" panose="020B0503020103020203" pitchFamily="34" charset="0"/>
              </a:rPr>
              <a:t> </a:t>
            </a:r>
          </a:p>
          <a:p>
            <a:r>
              <a:rPr lang="fr-FR" sz="4400" b="1" dirty="0">
                <a:latin typeface="News Gothic MT" panose="020B0503020103020203" pitchFamily="34" charset="0"/>
              </a:rPr>
              <a:t>  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FEA3D4-68A0-3498-23F2-1F6CE2F5FA01}"/>
              </a:ext>
            </a:extLst>
          </p:cNvPr>
          <p:cNvSpPr txBox="1"/>
          <p:nvPr/>
        </p:nvSpPr>
        <p:spPr>
          <a:xfrm>
            <a:off x="1058271" y="3378502"/>
            <a:ext cx="203360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3EBB7F"/>
                </a:solidFill>
                <a:latin typeface="News Gothic MT" panose="020B0503020103020203" pitchFamily="34" charset="0"/>
              </a:rPr>
              <a:t>integrated</a:t>
            </a:r>
          </a:p>
          <a:p>
            <a:pPr algn="ctr"/>
            <a:r>
              <a:rPr lang="en-CA" sz="2000" b="1" dirty="0">
                <a:solidFill>
                  <a:srgbClr val="3EBB7F"/>
                </a:solidFill>
                <a:latin typeface="News Gothic MT" panose="020B0503020103020203" pitchFamily="34" charset="0"/>
              </a:rPr>
              <a:t>region</a:t>
            </a:r>
          </a:p>
          <a:p>
            <a:pPr algn="ctr"/>
            <a:r>
              <a:rPr lang="en-CA" sz="2000" b="1" dirty="0">
                <a:solidFill>
                  <a:srgbClr val="3EBB7F"/>
                </a:solidFill>
                <a:latin typeface="News Gothic MT" panose="020B0503020103020203" pitchFamily="34" charset="0"/>
              </a:rPr>
              <a:t>spectrum</a:t>
            </a:r>
            <a:endParaRPr lang="fr-FR" sz="2000" b="1" dirty="0">
              <a:solidFill>
                <a:srgbClr val="3EBB7F"/>
              </a:solidFill>
              <a:latin typeface="News Gothic MT" panose="020B0503020103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152D8E-69FE-C653-1EF8-C9B651878B04}"/>
              </a:ext>
            </a:extLst>
          </p:cNvPr>
          <p:cNvSpPr txBox="1"/>
          <p:nvPr/>
        </p:nvSpPr>
        <p:spPr>
          <a:xfrm>
            <a:off x="1219396" y="5455327"/>
            <a:ext cx="171135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C00000"/>
                </a:solidFill>
                <a:latin typeface="News Gothic MT" panose="020B0503020103020203" pitchFamily="34" charset="0"/>
              </a:rPr>
              <a:t>integrated</a:t>
            </a:r>
          </a:p>
          <a:p>
            <a:pPr algn="ctr"/>
            <a:r>
              <a:rPr lang="en-CA" sz="2000" b="1" dirty="0">
                <a:solidFill>
                  <a:srgbClr val="C00000"/>
                </a:solidFill>
                <a:latin typeface="News Gothic MT" panose="020B0503020103020203" pitchFamily="34" charset="0"/>
              </a:rPr>
              <a:t>background spectrum</a:t>
            </a:r>
            <a:endParaRPr lang="fr-FR" sz="2000" b="1" dirty="0">
              <a:solidFill>
                <a:srgbClr val="C00000"/>
              </a:solidFill>
              <a:latin typeface="News Gothic MT" panose="020B0503020103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86A26B-739A-A1E9-A939-5FFC07D56649}"/>
              </a:ext>
            </a:extLst>
          </p:cNvPr>
          <p:cNvSpPr txBox="1"/>
          <p:nvPr/>
        </p:nvSpPr>
        <p:spPr>
          <a:xfrm>
            <a:off x="10558727" y="-17821"/>
            <a:ext cx="17630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News Gothic MT" panose="020B0503020103020203" pitchFamily="34" charset="0"/>
              </a:rPr>
              <a:t>Region</a:t>
            </a:r>
            <a:r>
              <a:rPr lang="en-CA" b="1" dirty="0">
                <a:latin typeface="News Gothic MT" panose="020B0503020103020203" pitchFamily="34" charset="0"/>
              </a:rPr>
              <a:t> #414</a:t>
            </a:r>
            <a:endParaRPr lang="fr-FR" dirty="0">
              <a:solidFill>
                <a:srgbClr val="C00000"/>
              </a:solidFill>
              <a:latin typeface="News Gothic MT" panose="020B0503020103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26F0D9-BA08-CAE2-9DA2-112BF614E8A6}"/>
              </a:ext>
            </a:extLst>
          </p:cNvPr>
          <p:cNvSpPr txBox="1"/>
          <p:nvPr/>
        </p:nvSpPr>
        <p:spPr>
          <a:xfrm>
            <a:off x="9091578" y="3079690"/>
            <a:ext cx="804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dirty="0">
                <a:solidFill>
                  <a:srgbClr val="0070C0"/>
                </a:solidFill>
                <a:effectLst/>
                <a:latin typeface="News Gothic MT" panose="020B0503020103020203" pitchFamily="34" charset="0"/>
              </a:rPr>
              <a:t>SN1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1F8AE8-13CD-22C9-1A80-9DC4026880AE}"/>
              </a:ext>
            </a:extLst>
          </p:cNvPr>
          <p:cNvSpPr txBox="1"/>
          <p:nvPr/>
        </p:nvSpPr>
        <p:spPr>
          <a:xfrm>
            <a:off x="6032245" y="3081476"/>
            <a:ext cx="804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dirty="0">
                <a:solidFill>
                  <a:srgbClr val="00B050"/>
                </a:solidFill>
                <a:effectLst/>
                <a:latin typeface="News Gothic MT" panose="020B0503020103020203" pitchFamily="34" charset="0"/>
              </a:rPr>
              <a:t>SN2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FACC0E-49C1-3826-D428-EB3FBD626303}"/>
              </a:ext>
            </a:extLst>
          </p:cNvPr>
          <p:cNvSpPr txBox="1"/>
          <p:nvPr/>
        </p:nvSpPr>
        <p:spPr>
          <a:xfrm>
            <a:off x="3082223" y="3079690"/>
            <a:ext cx="804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dirty="0">
                <a:solidFill>
                  <a:srgbClr val="FF0000"/>
                </a:solidFill>
                <a:effectLst/>
                <a:latin typeface="News Gothic MT" panose="020B0503020103020203" pitchFamily="34" charset="0"/>
              </a:rPr>
              <a:t>SN3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9297D9-F09E-FD43-D04B-DDF914CB7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71" y="1078475"/>
            <a:ext cx="2538912" cy="21404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DCD2E5-D445-A3E0-BEEF-079DDBF77E54}"/>
              </a:ext>
            </a:extLst>
          </p:cNvPr>
          <p:cNvSpPr/>
          <p:nvPr/>
        </p:nvSpPr>
        <p:spPr>
          <a:xfrm>
            <a:off x="-60071" y="-67153"/>
            <a:ext cx="1822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latin typeface="News Gothic MT" panose="020B0503020103020203" pitchFamily="34" charset="0"/>
              </a:rPr>
              <a:t>methodology</a:t>
            </a:r>
            <a:endParaRPr lang="fr-FR" sz="2000" b="1" dirty="0">
              <a:latin typeface="News Gothic MT" panose="020B05030201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41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06C73D9-236A-4317-85D4-63D0DA26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12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DA0C9E-11B3-A855-D466-47CAA7DD80F2}"/>
              </a:ext>
            </a:extLst>
          </p:cNvPr>
          <p:cNvSpPr/>
          <p:nvPr/>
        </p:nvSpPr>
        <p:spPr>
          <a:xfrm>
            <a:off x="181969" y="171566"/>
            <a:ext cx="99849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err="1">
                <a:latin typeface="News Gothic MT" panose="020B0503020103020203" pitchFamily="34" charset="0"/>
              </a:rPr>
              <a:t>Extracting</a:t>
            </a:r>
            <a:r>
              <a:rPr lang="fr-FR" sz="4400" b="1" dirty="0">
                <a:latin typeface="News Gothic MT" panose="020B0503020103020203" pitchFamily="34" charset="0"/>
              </a:rPr>
              <a:t> the </a:t>
            </a:r>
            <a:r>
              <a:rPr lang="fr-FR" sz="4400" b="1" dirty="0" err="1">
                <a:latin typeface="News Gothic MT" panose="020B0503020103020203" pitchFamily="34" charset="0"/>
              </a:rPr>
              <a:t>spectra</a:t>
            </a:r>
            <a:r>
              <a:rPr lang="fr-FR" sz="4400" b="1" dirty="0">
                <a:latin typeface="News Gothic MT" panose="020B0503020103020203" pitchFamily="34" charset="0"/>
              </a:rPr>
              <a:t> </a:t>
            </a:r>
          </a:p>
          <a:p>
            <a:r>
              <a:rPr lang="fr-FR" sz="4400" b="1" dirty="0">
                <a:latin typeface="News Gothic MT" panose="020B0503020103020203" pitchFamily="34" charset="0"/>
              </a:rPr>
              <a:t>                </a:t>
            </a:r>
          </a:p>
        </p:txBody>
      </p: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CD04BD-6552-3DCE-4084-464A14E22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6" t="48015" r="8184" b="5671"/>
          <a:stretch/>
        </p:blipFill>
        <p:spPr>
          <a:xfrm>
            <a:off x="558249" y="3258635"/>
            <a:ext cx="10451440" cy="38992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286A26B-739A-A1E9-A939-5FFC07D56649}"/>
              </a:ext>
            </a:extLst>
          </p:cNvPr>
          <p:cNvSpPr txBox="1"/>
          <p:nvPr/>
        </p:nvSpPr>
        <p:spPr>
          <a:xfrm>
            <a:off x="10558727" y="-17821"/>
            <a:ext cx="17630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News Gothic MT" panose="020B0503020103020203" pitchFamily="34" charset="0"/>
              </a:rPr>
              <a:t>Region</a:t>
            </a:r>
            <a:r>
              <a:rPr lang="en-CA" b="1" dirty="0">
                <a:latin typeface="News Gothic MT" panose="020B0503020103020203" pitchFamily="34" charset="0"/>
              </a:rPr>
              <a:t> #414</a:t>
            </a:r>
            <a:endParaRPr lang="fr-FR" dirty="0">
              <a:solidFill>
                <a:srgbClr val="C00000"/>
              </a:solidFill>
              <a:latin typeface="News Gothic MT" panose="020B0503020103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2C6942-8AFC-9171-E996-09E751C32C22}"/>
              </a:ext>
            </a:extLst>
          </p:cNvPr>
          <p:cNvSpPr txBox="1"/>
          <p:nvPr/>
        </p:nvSpPr>
        <p:spPr>
          <a:xfrm>
            <a:off x="1666208" y="2870523"/>
            <a:ext cx="108126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SzPct val="200000"/>
              <a:buFont typeface="System Font Regular"/>
              <a:buChar char="💡"/>
            </a:pPr>
            <a:r>
              <a:rPr lang="en-CA" sz="2000" b="1" dirty="0">
                <a:latin typeface="News Gothic MT" panose="020B0503020103020203" pitchFamily="34" charset="0"/>
              </a:rPr>
              <a:t>Corrected region spectrum: </a:t>
            </a:r>
            <a:r>
              <a:rPr lang="en-CA" sz="2000" b="1" dirty="0">
                <a:solidFill>
                  <a:srgbClr val="94D93E"/>
                </a:solidFill>
                <a:latin typeface="News Gothic MT" panose="020B0503020103020203" pitchFamily="34" charset="0"/>
              </a:rPr>
              <a:t>region spectrum</a:t>
            </a:r>
            <a:r>
              <a:rPr lang="fr-FR" sz="2000" b="1" dirty="0">
                <a:solidFill>
                  <a:srgbClr val="94D93E"/>
                </a:solidFill>
                <a:latin typeface="News Gothic MT" panose="020B0503020103020203" pitchFamily="34" charset="0"/>
              </a:rPr>
              <a:t> </a:t>
            </a:r>
            <a:r>
              <a:rPr lang="en-CA" sz="2000" b="1" dirty="0">
                <a:latin typeface="News Gothic MT" panose="020B0503020103020203" pitchFamily="34" charset="0"/>
              </a:rPr>
              <a:t>–</a:t>
            </a:r>
            <a:r>
              <a:rPr lang="en-CA" sz="2000" b="1" dirty="0">
                <a:solidFill>
                  <a:srgbClr val="FFC000"/>
                </a:solidFill>
                <a:latin typeface="News Gothic MT" panose="020B0503020103020203" pitchFamily="34" charset="0"/>
              </a:rPr>
              <a:t> </a:t>
            </a:r>
            <a:r>
              <a:rPr lang="en-CA" sz="2000" b="1" dirty="0">
                <a:solidFill>
                  <a:srgbClr val="FFC088"/>
                </a:solidFill>
                <a:latin typeface="News Gothic MT" panose="020B0503020103020203" pitchFamily="34" charset="0"/>
              </a:rPr>
              <a:t>background spectrum</a:t>
            </a:r>
            <a:r>
              <a:rPr lang="en-CA" sz="2000" dirty="0">
                <a:latin typeface="News Gothic MT" panose="020B0503020103020203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2785C7-F24B-C00A-09C2-EFBA46D3C34C}"/>
              </a:ext>
            </a:extLst>
          </p:cNvPr>
          <p:cNvSpPr/>
          <p:nvPr/>
        </p:nvSpPr>
        <p:spPr>
          <a:xfrm>
            <a:off x="558249" y="3454601"/>
            <a:ext cx="10307306" cy="33760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EEBC39-00CC-EE49-BB50-4DF84C2E9FE4}"/>
              </a:ext>
            </a:extLst>
          </p:cNvPr>
          <p:cNvSpPr txBox="1"/>
          <p:nvPr/>
        </p:nvSpPr>
        <p:spPr>
          <a:xfrm>
            <a:off x="6414689" y="1618116"/>
            <a:ext cx="404399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CA" sz="1600" b="1" dirty="0">
                <a:latin typeface="News Gothic MT" panose="020B0503020103020203" pitchFamily="34" charset="0"/>
              </a:rPr>
              <a:t>Removing the background singles out the H</a:t>
            </a:r>
            <a:r>
              <a:rPr lang="en-CA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r>
              <a:rPr lang="en-CA" sz="1600" b="1" dirty="0">
                <a:latin typeface="News Gothic MT" panose="020B0503020103020203" pitchFamily="34" charset="0"/>
              </a:rPr>
              <a:t> region emission</a:t>
            </a:r>
            <a:r>
              <a:rPr lang="en-CA" sz="1600" dirty="0">
                <a:latin typeface="News Gothic MT" panose="020B0503020103020203" pitchFamily="34" charset="0"/>
              </a:rPr>
              <a:t> from the diffuse emission and the stellar population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A054B8-8040-2D07-02A5-30BAF4BBAD0A}"/>
              </a:ext>
            </a:extLst>
          </p:cNvPr>
          <p:cNvSpPr/>
          <p:nvPr/>
        </p:nvSpPr>
        <p:spPr>
          <a:xfrm>
            <a:off x="-1" y="786081"/>
            <a:ext cx="122371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b="1" dirty="0">
                <a:latin typeface="News Gothic MT" panose="020B0503020103020203" pitchFamily="34" charset="0"/>
              </a:rPr>
              <a:t>Corrected H</a:t>
            </a:r>
            <a:r>
              <a:rPr lang="en-CA" sz="3000" b="1" dirty="0">
                <a:latin typeface="Cambria" panose="02040503050406030204" pitchFamily="18" charset="0"/>
              </a:rPr>
              <a:t>II</a:t>
            </a:r>
            <a:r>
              <a:rPr lang="en-CA" sz="3000" b="1" dirty="0">
                <a:latin typeface="News Gothic MT" panose="020B0503020103020203" pitchFamily="34" charset="0"/>
              </a:rPr>
              <a:t> region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E3375-A05E-281D-A7A7-E09DA4E964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47825" t="17923" r="43245" b="68633"/>
          <a:stretch/>
        </p:blipFill>
        <p:spPr>
          <a:xfrm>
            <a:off x="396180" y="1111807"/>
            <a:ext cx="2056695" cy="2064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1D157C-A874-1BFC-39A5-1C271DBA4A77}"/>
              </a:ext>
            </a:extLst>
          </p:cNvPr>
          <p:cNvSpPr txBox="1"/>
          <p:nvPr/>
        </p:nvSpPr>
        <p:spPr>
          <a:xfrm>
            <a:off x="-1249142" y="2857190"/>
            <a:ext cx="37020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CA" b="1" dirty="0">
                <a:solidFill>
                  <a:srgbClr val="FFC088"/>
                </a:solidFill>
                <a:latin typeface="News Gothic MT" panose="020B0503020103020203" pitchFamily="34" charset="0"/>
              </a:rPr>
              <a:t>background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694E78-FC89-2009-37A6-3FE83444122E}"/>
              </a:ext>
            </a:extLst>
          </p:cNvPr>
          <p:cNvCxnSpPr>
            <a:cxnSpLocks/>
          </p:cNvCxnSpPr>
          <p:nvPr/>
        </p:nvCxnSpPr>
        <p:spPr>
          <a:xfrm flipH="1">
            <a:off x="1469683" y="1691912"/>
            <a:ext cx="246743" cy="348522"/>
          </a:xfrm>
          <a:prstGeom prst="straightConnector1">
            <a:avLst/>
          </a:prstGeom>
          <a:ln w="38100">
            <a:solidFill>
              <a:srgbClr val="94D9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558EB5-9BE2-C9B4-18E4-27CDF1FD8BFE}"/>
              </a:ext>
            </a:extLst>
          </p:cNvPr>
          <p:cNvCxnSpPr>
            <a:cxnSpLocks/>
          </p:cNvCxnSpPr>
          <p:nvPr/>
        </p:nvCxnSpPr>
        <p:spPr>
          <a:xfrm flipH="1" flipV="1">
            <a:off x="1841304" y="2568244"/>
            <a:ext cx="207425" cy="367521"/>
          </a:xfrm>
          <a:prstGeom prst="straightConnector1">
            <a:avLst/>
          </a:prstGeom>
          <a:ln w="38100">
            <a:solidFill>
              <a:srgbClr val="FFC0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85E4C3F-138D-73BF-6693-F0323E36B30A}"/>
              </a:ext>
            </a:extLst>
          </p:cNvPr>
          <p:cNvSpPr txBox="1"/>
          <p:nvPr/>
        </p:nvSpPr>
        <p:spPr>
          <a:xfrm>
            <a:off x="1177883" y="1377891"/>
            <a:ext cx="14054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94D93E"/>
                </a:solidFill>
                <a:latin typeface="News Gothic MT" panose="020B0503020103020203" pitchFamily="34" charset="0"/>
              </a:rPr>
              <a:t>H</a:t>
            </a:r>
            <a:r>
              <a:rPr lang="en-CA" b="1" dirty="0">
                <a:solidFill>
                  <a:srgbClr val="94D93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r>
              <a:rPr lang="en-CA" b="1" dirty="0">
                <a:solidFill>
                  <a:srgbClr val="94D93E"/>
                </a:solidFill>
                <a:latin typeface="News Gothic MT" panose="020B0503020103020203" pitchFamily="34" charset="0"/>
              </a:rPr>
              <a:t> region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E2129D-D540-8AE9-BF51-63BAA9D983CA}"/>
              </a:ext>
            </a:extLst>
          </p:cNvPr>
          <p:cNvSpPr/>
          <p:nvPr/>
        </p:nvSpPr>
        <p:spPr>
          <a:xfrm>
            <a:off x="-60071" y="-67153"/>
            <a:ext cx="1822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latin typeface="News Gothic MT" panose="020B0503020103020203" pitchFamily="34" charset="0"/>
              </a:rPr>
              <a:t>methodology</a:t>
            </a:r>
            <a:endParaRPr lang="fr-FR" sz="2000" b="1" dirty="0">
              <a:latin typeface="News Gothic MT" panose="020B0503020103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D0AAE3-3316-0A23-1015-523305CA91D8}"/>
              </a:ext>
            </a:extLst>
          </p:cNvPr>
          <p:cNvSpPr txBox="1"/>
          <p:nvPr/>
        </p:nvSpPr>
        <p:spPr>
          <a:xfrm>
            <a:off x="7844611" y="3700010"/>
            <a:ext cx="804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dirty="0">
                <a:solidFill>
                  <a:srgbClr val="0070C0"/>
                </a:solidFill>
                <a:effectLst/>
                <a:latin typeface="News Gothic MT" panose="020B0503020103020203" pitchFamily="34" charset="0"/>
              </a:rPr>
              <a:t>SN1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CA5B88-566F-9694-8F75-425FDF2C63D4}"/>
              </a:ext>
            </a:extLst>
          </p:cNvPr>
          <p:cNvSpPr txBox="1"/>
          <p:nvPr/>
        </p:nvSpPr>
        <p:spPr>
          <a:xfrm>
            <a:off x="4437556" y="3714756"/>
            <a:ext cx="804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dirty="0">
                <a:solidFill>
                  <a:srgbClr val="00B050"/>
                </a:solidFill>
                <a:effectLst/>
                <a:latin typeface="News Gothic MT" panose="020B0503020103020203" pitchFamily="34" charset="0"/>
              </a:rPr>
              <a:t>SN2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CD4172-2924-8DD5-E932-EE1C2093ED3C}"/>
              </a:ext>
            </a:extLst>
          </p:cNvPr>
          <p:cNvSpPr txBox="1"/>
          <p:nvPr/>
        </p:nvSpPr>
        <p:spPr>
          <a:xfrm>
            <a:off x="957300" y="3767747"/>
            <a:ext cx="804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dirty="0">
                <a:solidFill>
                  <a:srgbClr val="FF0000"/>
                </a:solidFill>
                <a:effectLst/>
                <a:latin typeface="News Gothic MT" panose="020B0503020103020203" pitchFamily="34" charset="0"/>
              </a:rPr>
              <a:t>SN3</a:t>
            </a:r>
          </a:p>
        </p:txBody>
      </p:sp>
    </p:spTree>
    <p:extLst>
      <p:ext uri="{BB962C8B-B14F-4D97-AF65-F5344CB8AC3E}">
        <p14:creationId xmlns:p14="http://schemas.microsoft.com/office/powerpoint/2010/main" val="239340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CF9DA26-56AC-9EC7-2F3C-5CF964488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" y="1289217"/>
            <a:ext cx="7640596" cy="5568783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06C73D9-236A-4317-85D4-63D0DA26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13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DA0C9E-11B3-A855-D466-47CAA7DD80F2}"/>
              </a:ext>
            </a:extLst>
          </p:cNvPr>
          <p:cNvSpPr/>
          <p:nvPr/>
        </p:nvSpPr>
        <p:spPr>
          <a:xfrm>
            <a:off x="181969" y="171566"/>
            <a:ext cx="9984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latin typeface="News Gothic MT" panose="020B0503020103020203" pitchFamily="34" charset="0"/>
              </a:rPr>
              <a:t>BPT </a:t>
            </a:r>
            <a:r>
              <a:rPr lang="fr-FR" sz="4400" b="1" dirty="0" err="1">
                <a:latin typeface="News Gothic MT" panose="020B0503020103020203" pitchFamily="34" charset="0"/>
              </a:rPr>
              <a:t>diagrams</a:t>
            </a:r>
            <a:r>
              <a:rPr lang="fr-FR" sz="4400" b="1" dirty="0">
                <a:latin typeface="News Gothic MT" panose="020B0503020103020203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C4294-2E0F-70E4-F28A-94566E777216}"/>
              </a:ext>
            </a:extLst>
          </p:cNvPr>
          <p:cNvSpPr txBox="1"/>
          <p:nvPr/>
        </p:nvSpPr>
        <p:spPr>
          <a:xfrm>
            <a:off x="1188254" y="3986966"/>
            <a:ext cx="179740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rgbClr val="92D050"/>
                </a:solidFill>
                <a:latin typeface="News Gothic MT" panose="020B0503020103020203" pitchFamily="34" charset="0"/>
              </a:rPr>
              <a:t>Star formation</a:t>
            </a:r>
            <a:endParaRPr lang="en-CA" sz="2400" dirty="0">
              <a:solidFill>
                <a:srgbClr val="92D050"/>
              </a:solidFill>
              <a:latin typeface="News Gothic MT" panose="020B0503020103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936FA-E05C-C1DC-5EFA-8F557C059FB7}"/>
              </a:ext>
            </a:extLst>
          </p:cNvPr>
          <p:cNvSpPr txBox="1"/>
          <p:nvPr/>
        </p:nvSpPr>
        <p:spPr>
          <a:xfrm>
            <a:off x="4223906" y="3124280"/>
            <a:ext cx="19010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400" dirty="0" err="1">
                <a:solidFill>
                  <a:srgbClr val="0070C0"/>
                </a:solidFill>
                <a:latin typeface="News Gothic MT" panose="020B0503020103020203" pitchFamily="34" charset="0"/>
              </a:rPr>
              <a:t>comp</a:t>
            </a:r>
            <a:r>
              <a:rPr lang="fr-CA" sz="2400" dirty="0">
                <a:solidFill>
                  <a:srgbClr val="0070C0"/>
                </a:solidFill>
                <a:latin typeface="News Gothic MT" panose="020B0503020103020203" pitchFamily="34" charset="0"/>
              </a:rPr>
              <a:t>.</a:t>
            </a:r>
            <a:endParaRPr lang="en-CA" sz="2400" dirty="0">
              <a:solidFill>
                <a:srgbClr val="0070C0"/>
              </a:solidFill>
              <a:latin typeface="News Gothic MT" panose="020B0503020103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4030BE-25A4-4767-9748-1E5D55AF0F42}"/>
              </a:ext>
            </a:extLst>
          </p:cNvPr>
          <p:cNvSpPr/>
          <p:nvPr/>
        </p:nvSpPr>
        <p:spPr>
          <a:xfrm>
            <a:off x="-328468" y="786081"/>
            <a:ext cx="97081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err="1">
                <a:latin typeface="News Gothic MT" panose="020B0503020103020203" pitchFamily="34" charset="0"/>
              </a:rPr>
              <a:t>Distinguising</a:t>
            </a:r>
            <a:r>
              <a:rPr lang="fr-FR" sz="3000" b="1" dirty="0">
                <a:latin typeface="News Gothic MT" panose="020B0503020103020203" pitchFamily="34" charset="0"/>
              </a:rPr>
              <a:t> the </a:t>
            </a:r>
            <a:r>
              <a:rPr lang="fr-FR" sz="3000" b="1" dirty="0" err="1">
                <a:latin typeface="News Gothic MT" panose="020B0503020103020203" pitchFamily="34" charset="0"/>
              </a:rPr>
              <a:t>ionizing</a:t>
            </a:r>
            <a:r>
              <a:rPr lang="fr-FR" sz="3000" b="1" dirty="0">
                <a:latin typeface="News Gothic MT" panose="020B0503020103020203" pitchFamily="34" charset="0"/>
              </a:rPr>
              <a:t> </a:t>
            </a:r>
            <a:r>
              <a:rPr lang="fr-FR" sz="3000" b="1" dirty="0" err="1">
                <a:latin typeface="News Gothic MT" panose="020B0503020103020203" pitchFamily="34" charset="0"/>
              </a:rPr>
              <a:t>origin</a:t>
            </a:r>
            <a:endParaRPr lang="fr-FR" sz="3000" b="1" dirty="0">
              <a:latin typeface="News Gothic MT" panose="020B0503020103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BF6C79-73B0-3EB1-794E-9994BA613E3F}"/>
              </a:ext>
            </a:extLst>
          </p:cNvPr>
          <p:cNvSpPr/>
          <p:nvPr/>
        </p:nvSpPr>
        <p:spPr>
          <a:xfrm>
            <a:off x="6850672" y="181531"/>
            <a:ext cx="5266378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000" dirty="0">
                <a:latin typeface="News Gothic MT" panose="020B0503020103020203" pitchFamily="34" charset="0"/>
              </a:rPr>
              <a:t>BPT = Baldwin, Phillips &amp; </a:t>
            </a:r>
            <a:r>
              <a:rPr lang="fr-FR" sz="2000" dirty="0" err="1">
                <a:latin typeface="News Gothic MT" panose="020B0503020103020203" pitchFamily="34" charset="0"/>
              </a:rPr>
              <a:t>Terlevich</a:t>
            </a:r>
            <a:r>
              <a:rPr lang="fr-FR" sz="2000" dirty="0">
                <a:latin typeface="News Gothic MT" panose="020B0503020103020203" pitchFamily="34" charset="0"/>
              </a:rPr>
              <a:t> (1981)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727826-F2C9-FF5A-EE37-540CC3A708AC}"/>
                  </a:ext>
                </a:extLst>
              </p:cNvPr>
              <p:cNvSpPr/>
              <p:nvPr/>
            </p:nvSpPr>
            <p:spPr>
              <a:xfrm>
                <a:off x="7582594" y="2512149"/>
                <a:ext cx="4609406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800" dirty="0">
                    <a:latin typeface="News Gothic MT" panose="020B0503020103020203" pitchFamily="34" charset="0"/>
                  </a:rPr>
                  <a:t>The ratio  </a:t>
                </a:r>
              </a:p>
              <a:p>
                <a:pPr algn="ctr"/>
                <a:r>
                  <a:rPr lang="en-CA" b="1" dirty="0">
                    <a:latin typeface="News Gothic MT" panose="020B0503020103020203" pitchFamily="34" charset="0"/>
                  </a:rPr>
                  <a:t>[NII]</a:t>
                </a:r>
                <a14:m>
                  <m:oMath xmlns:m="http://schemas.openxmlformats.org/officeDocument/2006/math">
                    <m:r>
                      <a:rPr lang="fr-CA" b="1" i="1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CA" b="1" dirty="0">
                    <a:latin typeface="News Gothic MT" panose="020B0503020103020203" pitchFamily="34" charset="0"/>
                  </a:rPr>
                  <a:t>6583/H</a:t>
                </a:r>
                <a14:m>
                  <m:oMath xmlns:m="http://schemas.openxmlformats.org/officeDocument/2006/math">
                    <m:r>
                      <a:rPr lang="fr-CA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CA" b="1" dirty="0">
                    <a:latin typeface="News Gothic MT" panose="020B0503020103020203" pitchFamily="34" charset="0"/>
                  </a:rPr>
                  <a:t> vs [OIII]</a:t>
                </a:r>
                <a14:m>
                  <m:oMath xmlns:m="http://schemas.openxmlformats.org/officeDocument/2006/math">
                    <m:r>
                      <a:rPr lang="fr-CA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CA" b="1" dirty="0">
                    <a:latin typeface="News Gothic MT" panose="020B0503020103020203" pitchFamily="34" charset="0"/>
                  </a:rPr>
                  <a:t>5007/H</a:t>
                </a:r>
                <a14:m>
                  <m:oMath xmlns:m="http://schemas.openxmlformats.org/officeDocument/2006/math">
                    <m:r>
                      <a:rPr lang="fr-CA" b="1" i="1" smtClean="0">
                        <a:latin typeface="Cambria Math" panose="02040503050406030204" pitchFamily="18" charset="0"/>
                      </a:rPr>
                      <m:t>𝜷</m:t>
                    </m:r>
                    <m:r>
                      <a:rPr lang="fr-CA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b="1" dirty="0">
                  <a:latin typeface="News Gothic MT" panose="020B0503020103020203" pitchFamily="34" charset="0"/>
                </a:endParaRPr>
              </a:p>
              <a:p>
                <a:pPr algn="ctr"/>
                <a:r>
                  <a:rPr lang="fr-FR" sz="2800" b="1" dirty="0" err="1">
                    <a:latin typeface="News Gothic MT" panose="020B0503020103020203" pitchFamily="34" charset="0"/>
                  </a:rPr>
                  <a:t>distinguish</a:t>
                </a:r>
                <a:r>
                  <a:rPr lang="fr-FR" sz="2800" dirty="0">
                    <a:latin typeface="News Gothic MT" panose="020B0503020103020203" pitchFamily="34" charset="0"/>
                  </a:rPr>
                  <a:t> </a:t>
                </a:r>
                <a:r>
                  <a:rPr lang="fr-FR" sz="2800" dirty="0" err="1">
                    <a:latin typeface="News Gothic MT" panose="020B0503020103020203" pitchFamily="34" charset="0"/>
                  </a:rPr>
                  <a:t>photoionization</a:t>
                </a:r>
                <a:r>
                  <a:rPr lang="fr-FR" sz="2800" dirty="0">
                    <a:latin typeface="News Gothic MT" panose="020B0503020103020203" pitchFamily="34" charset="0"/>
                  </a:rPr>
                  <a:t> </a:t>
                </a:r>
                <a:r>
                  <a:rPr lang="fr-FR" sz="2800" dirty="0" err="1">
                    <a:latin typeface="News Gothic MT" panose="020B0503020103020203" pitchFamily="34" charset="0"/>
                  </a:rPr>
                  <a:t>from</a:t>
                </a:r>
                <a:r>
                  <a:rPr lang="fr-FR" sz="2800" dirty="0">
                    <a:latin typeface="News Gothic MT" panose="020B0503020103020203" pitchFamily="34" charset="0"/>
                  </a:rPr>
                  <a:t> </a:t>
                </a:r>
                <a:r>
                  <a:rPr lang="fr-FR" sz="2800" b="1" dirty="0">
                    <a:solidFill>
                      <a:srgbClr val="92D050"/>
                    </a:solidFill>
                    <a:latin typeface="News Gothic MT" panose="020B0503020103020203" pitchFamily="34" charset="0"/>
                  </a:rPr>
                  <a:t>stars</a:t>
                </a:r>
                <a:r>
                  <a:rPr lang="fr-FR" sz="2800" b="1" dirty="0">
                    <a:latin typeface="News Gothic MT" panose="020B0503020103020203" pitchFamily="34" charset="0"/>
                  </a:rPr>
                  <a:t>, </a:t>
                </a:r>
                <a:r>
                  <a:rPr lang="fr-FR" sz="2800" b="1" dirty="0">
                    <a:solidFill>
                      <a:srgbClr val="FF0000"/>
                    </a:solidFill>
                    <a:latin typeface="News Gothic MT" panose="020B0503020103020203" pitchFamily="34" charset="0"/>
                  </a:rPr>
                  <a:t>AGN</a:t>
                </a:r>
                <a:r>
                  <a:rPr lang="fr-FR" sz="2800" b="1" dirty="0">
                    <a:latin typeface="News Gothic MT" panose="020B0503020103020203" pitchFamily="34" charset="0"/>
                  </a:rPr>
                  <a:t> and </a:t>
                </a:r>
                <a:r>
                  <a:rPr lang="fr-FR" sz="2800" b="1" dirty="0" err="1">
                    <a:solidFill>
                      <a:srgbClr val="FF0000"/>
                    </a:solidFill>
                    <a:latin typeface="News Gothic MT" panose="020B0503020103020203" pitchFamily="34" charset="0"/>
                  </a:rPr>
                  <a:t>shocks</a:t>
                </a:r>
                <a:endParaRPr lang="fr-FR" sz="2800" dirty="0">
                  <a:solidFill>
                    <a:srgbClr val="FF0000"/>
                  </a:solidFill>
                  <a:latin typeface="News Gothic MT" panose="020B0503020103020203" pitchFamily="34" charset="0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727826-F2C9-FF5A-EE37-540CC3A708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594" y="2512149"/>
                <a:ext cx="4609406" cy="2123658"/>
              </a:xfrm>
              <a:prstGeom prst="rect">
                <a:avLst/>
              </a:prstGeom>
              <a:blipFill>
                <a:blip r:embed="rId3"/>
                <a:stretch>
                  <a:fillRect t="-2976"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51100041-DB5F-23BB-A1DB-DE2BCD3292D4}"/>
              </a:ext>
            </a:extLst>
          </p:cNvPr>
          <p:cNvSpPr/>
          <p:nvPr/>
        </p:nvSpPr>
        <p:spPr>
          <a:xfrm>
            <a:off x="-60070" y="-67153"/>
            <a:ext cx="1188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latin typeface="News Gothic MT" panose="020B0503020103020203" pitchFamily="34" charset="0"/>
              </a:rPr>
              <a:t>results</a:t>
            </a:r>
            <a:endParaRPr lang="fr-FR" sz="2000" b="1" dirty="0">
              <a:latin typeface="News Gothic MT" panose="020B0503020103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8F707F-E91E-8719-AAC5-6E403E09AB3B}"/>
              </a:ext>
            </a:extLst>
          </p:cNvPr>
          <p:cNvSpPr txBox="1"/>
          <p:nvPr/>
        </p:nvSpPr>
        <p:spPr>
          <a:xfrm>
            <a:off x="1128184" y="1507319"/>
            <a:ext cx="4771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rgbClr val="FF0000"/>
                </a:solidFill>
                <a:latin typeface="News Gothic MT" panose="020B0503020103020203" pitchFamily="34" charset="0"/>
              </a:rPr>
              <a:t>AGN and/or </a:t>
            </a:r>
            <a:r>
              <a:rPr lang="fr-CA" sz="2400" dirty="0" err="1">
                <a:solidFill>
                  <a:srgbClr val="FF0000"/>
                </a:solidFill>
                <a:latin typeface="News Gothic MT" panose="020B0503020103020203" pitchFamily="34" charset="0"/>
              </a:rPr>
              <a:t>shocks</a:t>
            </a:r>
            <a:endParaRPr lang="en-CA" sz="2400" dirty="0">
              <a:solidFill>
                <a:srgbClr val="FF0000"/>
              </a:solidFill>
              <a:latin typeface="News Gothic MT" panose="020B05030201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28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45D869E-D67D-6D77-20F2-E27542AF6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" y="1289218"/>
            <a:ext cx="7640595" cy="5568782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06C73D9-236A-4317-85D4-63D0DA26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14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DA0C9E-11B3-A855-D466-47CAA7DD80F2}"/>
              </a:ext>
            </a:extLst>
          </p:cNvPr>
          <p:cNvSpPr/>
          <p:nvPr/>
        </p:nvSpPr>
        <p:spPr>
          <a:xfrm>
            <a:off x="181969" y="171566"/>
            <a:ext cx="9984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latin typeface="News Gothic MT" panose="020B0503020103020203" pitchFamily="34" charset="0"/>
              </a:rPr>
              <a:t>BPT </a:t>
            </a:r>
            <a:r>
              <a:rPr lang="fr-FR" sz="4400" b="1" dirty="0" err="1">
                <a:latin typeface="News Gothic MT" panose="020B0503020103020203" pitchFamily="34" charset="0"/>
              </a:rPr>
              <a:t>diagrams</a:t>
            </a:r>
            <a:r>
              <a:rPr lang="fr-FR" sz="4400" b="1" dirty="0">
                <a:latin typeface="News Gothic MT" panose="020B0503020103020203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C4294-2E0F-70E4-F28A-94566E777216}"/>
              </a:ext>
            </a:extLst>
          </p:cNvPr>
          <p:cNvSpPr txBox="1"/>
          <p:nvPr/>
        </p:nvSpPr>
        <p:spPr>
          <a:xfrm>
            <a:off x="1188254" y="3986966"/>
            <a:ext cx="179740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rgbClr val="92D050"/>
                </a:solidFill>
                <a:latin typeface="News Gothic MT" panose="020B0503020103020203" pitchFamily="34" charset="0"/>
              </a:rPr>
              <a:t>Star formation</a:t>
            </a:r>
            <a:endParaRPr lang="en-CA" sz="2400" dirty="0">
              <a:solidFill>
                <a:srgbClr val="92D050"/>
              </a:solidFill>
              <a:latin typeface="News Gothic MT" panose="020B0503020103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936FA-E05C-C1DC-5EFA-8F557C059FB7}"/>
              </a:ext>
            </a:extLst>
          </p:cNvPr>
          <p:cNvSpPr txBox="1"/>
          <p:nvPr/>
        </p:nvSpPr>
        <p:spPr>
          <a:xfrm>
            <a:off x="4223906" y="3124280"/>
            <a:ext cx="19010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400" dirty="0" err="1">
                <a:solidFill>
                  <a:srgbClr val="0070C0"/>
                </a:solidFill>
                <a:latin typeface="News Gothic MT" panose="020B0503020103020203" pitchFamily="34" charset="0"/>
              </a:rPr>
              <a:t>comp</a:t>
            </a:r>
            <a:r>
              <a:rPr lang="fr-CA" sz="2400" dirty="0">
                <a:solidFill>
                  <a:srgbClr val="0070C0"/>
                </a:solidFill>
                <a:latin typeface="News Gothic MT" panose="020B0503020103020203" pitchFamily="34" charset="0"/>
              </a:rPr>
              <a:t>.</a:t>
            </a:r>
            <a:endParaRPr lang="en-CA" sz="2400" dirty="0">
              <a:solidFill>
                <a:srgbClr val="0070C0"/>
              </a:solidFill>
              <a:latin typeface="News Gothic MT" panose="020B0503020103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4030BE-25A4-4767-9748-1E5D55AF0F42}"/>
              </a:ext>
            </a:extLst>
          </p:cNvPr>
          <p:cNvSpPr/>
          <p:nvPr/>
        </p:nvSpPr>
        <p:spPr>
          <a:xfrm>
            <a:off x="-328468" y="786081"/>
            <a:ext cx="97081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err="1">
                <a:latin typeface="News Gothic MT" panose="020B0503020103020203" pitchFamily="34" charset="0"/>
              </a:rPr>
              <a:t>Distinguising</a:t>
            </a:r>
            <a:r>
              <a:rPr lang="fr-FR" sz="3000" b="1" dirty="0">
                <a:latin typeface="News Gothic MT" panose="020B0503020103020203" pitchFamily="34" charset="0"/>
              </a:rPr>
              <a:t> the </a:t>
            </a:r>
            <a:r>
              <a:rPr lang="fr-FR" sz="3000" b="1" dirty="0" err="1">
                <a:latin typeface="News Gothic MT" panose="020B0503020103020203" pitchFamily="34" charset="0"/>
              </a:rPr>
              <a:t>ionizing</a:t>
            </a:r>
            <a:r>
              <a:rPr lang="fr-FR" sz="3000" b="1" dirty="0">
                <a:latin typeface="News Gothic MT" panose="020B0503020103020203" pitchFamily="34" charset="0"/>
              </a:rPr>
              <a:t> </a:t>
            </a:r>
            <a:r>
              <a:rPr lang="fr-FR" sz="3000" b="1" dirty="0" err="1">
                <a:latin typeface="News Gothic MT" panose="020B0503020103020203" pitchFamily="34" charset="0"/>
              </a:rPr>
              <a:t>origin</a:t>
            </a:r>
            <a:endParaRPr lang="fr-FR" sz="3000" b="1" dirty="0">
              <a:latin typeface="News Gothic MT" panose="020B0503020103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CDD155-CD83-CD10-2AA1-9D5BFD3C4D5D}"/>
              </a:ext>
            </a:extLst>
          </p:cNvPr>
          <p:cNvSpPr/>
          <p:nvPr/>
        </p:nvSpPr>
        <p:spPr>
          <a:xfrm>
            <a:off x="7733593" y="4306233"/>
            <a:ext cx="4223440" cy="1477328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latin typeface="News Gothic MT" panose="020B0503020103020203" pitchFamily="34" charset="0"/>
              </a:rPr>
              <a:t>Most of the </a:t>
            </a:r>
            <a:r>
              <a:rPr lang="fr-FR" sz="3000" dirty="0" err="1">
                <a:latin typeface="News Gothic MT" panose="020B0503020103020203" pitchFamily="34" charset="0"/>
              </a:rPr>
              <a:t>emission</a:t>
            </a:r>
            <a:r>
              <a:rPr lang="fr-FR" sz="3000" dirty="0">
                <a:latin typeface="News Gothic MT" panose="020B0503020103020203" pitchFamily="34" charset="0"/>
              </a:rPr>
              <a:t> </a:t>
            </a:r>
            <a:r>
              <a:rPr lang="fr-FR" sz="3000" dirty="0" err="1">
                <a:latin typeface="News Gothic MT" panose="020B0503020103020203" pitchFamily="34" charset="0"/>
              </a:rPr>
              <a:t>region</a:t>
            </a:r>
            <a:r>
              <a:rPr lang="fr-FR" sz="3000" dirty="0">
                <a:latin typeface="News Gothic MT" panose="020B0503020103020203" pitchFamily="34" charset="0"/>
              </a:rPr>
              <a:t> </a:t>
            </a:r>
            <a:r>
              <a:rPr lang="fr-FR" sz="3000" b="1" dirty="0">
                <a:latin typeface="News Gothic MT" panose="020B0503020103020203" pitchFamily="34" charset="0"/>
              </a:rPr>
              <a:t>are </a:t>
            </a:r>
            <a:r>
              <a:rPr lang="fr-FR" sz="3000" b="1" dirty="0" err="1">
                <a:latin typeface="News Gothic MT" panose="020B0503020103020203" pitchFamily="34" charset="0"/>
              </a:rPr>
              <a:t>indeed</a:t>
            </a:r>
            <a:r>
              <a:rPr lang="fr-FR" sz="3000" b="1" dirty="0">
                <a:latin typeface="News Gothic MT" panose="020B0503020103020203" pitchFamily="34" charset="0"/>
              </a:rPr>
              <a:t> </a:t>
            </a:r>
          </a:p>
          <a:p>
            <a:pPr algn="ctr"/>
            <a:r>
              <a:rPr lang="fr-FR" sz="3000" b="1" dirty="0">
                <a:latin typeface="News Gothic MT" panose="020B0503020103020203" pitchFamily="34" charset="0"/>
              </a:rPr>
              <a:t>H</a:t>
            </a:r>
            <a:r>
              <a:rPr lang="fr-FR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r>
              <a:rPr lang="fr-FR" sz="3000" b="1" dirty="0">
                <a:latin typeface="News Gothic MT" panose="020B0503020103020203" pitchFamily="34" charset="0"/>
              </a:rPr>
              <a:t> </a:t>
            </a:r>
            <a:r>
              <a:rPr lang="fr-FR" sz="3000" b="1" dirty="0" err="1">
                <a:latin typeface="News Gothic MT" panose="020B0503020103020203" pitchFamily="34" charset="0"/>
              </a:rPr>
              <a:t>regions</a:t>
            </a:r>
            <a:endParaRPr lang="fr-FR" sz="3000" b="1" dirty="0">
              <a:latin typeface="News Gothic MT" panose="020B0503020103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E6898D-B069-F4C1-DDC6-6068CEBF927F}"/>
                  </a:ext>
                </a:extLst>
              </p:cNvPr>
              <p:cNvSpPr txBox="1"/>
              <p:nvPr/>
            </p:nvSpPr>
            <p:spPr>
              <a:xfrm>
                <a:off x="710361" y="5427116"/>
                <a:ext cx="2422991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b="1" dirty="0">
                    <a:latin typeface="News Gothic MT" panose="020B0503020103020203" pitchFamily="34" charset="0"/>
                  </a:rPr>
                  <a:t>S/N &gt; 5 </a:t>
                </a:r>
              </a:p>
              <a:p>
                <a:pPr algn="ctr"/>
                <a:r>
                  <a:rPr lang="en-CA" dirty="0">
                    <a:latin typeface="News Gothic MT" panose="020B0503020103020203" pitchFamily="34" charset="0"/>
                  </a:rPr>
                  <a:t>on [NII]</a:t>
                </a:r>
                <a14:m>
                  <m:oMath xmlns:m="http://schemas.openxmlformats.org/officeDocument/2006/math">
                    <m:r>
                      <a:rPr lang="fr-CA" b="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A" dirty="0">
                    <a:latin typeface="News Gothic MT" panose="020B0503020103020203" pitchFamily="34" charset="0"/>
                  </a:rPr>
                  <a:t>6583, H</a:t>
                </a: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CA" dirty="0">
                    <a:latin typeface="News Gothic MT" panose="020B0503020103020203" pitchFamily="34" charset="0"/>
                  </a:rPr>
                  <a:t>, [OIII]</a:t>
                </a: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A" dirty="0">
                    <a:latin typeface="News Gothic MT" panose="020B0503020103020203" pitchFamily="34" charset="0"/>
                  </a:rPr>
                  <a:t>5007 and H</a:t>
                </a: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CA" dirty="0">
                  <a:latin typeface="News Gothic MT" panose="020B0503020103020203" pitchFamily="34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E6898D-B069-F4C1-DDC6-6068CEBF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61" y="5427116"/>
                <a:ext cx="2422991" cy="923330"/>
              </a:xfrm>
              <a:prstGeom prst="rect">
                <a:avLst/>
              </a:prstGeom>
              <a:blipFill>
                <a:blip r:embed="rId4"/>
                <a:stretch>
                  <a:fillRect t="-1333" b="-9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4AFA737-5083-7FA4-BBCD-7B94AA2AD168}"/>
              </a:ext>
            </a:extLst>
          </p:cNvPr>
          <p:cNvSpPr/>
          <p:nvPr/>
        </p:nvSpPr>
        <p:spPr>
          <a:xfrm>
            <a:off x="7733593" y="1928484"/>
            <a:ext cx="32732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>
                <a:latin typeface="News Gothic MT" panose="020B0503020103020203" pitchFamily="34" charset="0"/>
              </a:rPr>
              <a:t>Each</a:t>
            </a:r>
            <a:r>
              <a:rPr lang="fr-FR" sz="2000" dirty="0">
                <a:latin typeface="News Gothic MT" panose="020B0503020103020203" pitchFamily="34" charset="0"/>
              </a:rPr>
              <a:t> point in the </a:t>
            </a:r>
            <a:r>
              <a:rPr lang="fr-FR" sz="2000" dirty="0" err="1">
                <a:latin typeface="News Gothic MT" panose="020B0503020103020203" pitchFamily="34" charset="0"/>
              </a:rPr>
              <a:t>diagram</a:t>
            </a:r>
            <a:r>
              <a:rPr lang="fr-FR" sz="2000" dirty="0">
                <a:latin typeface="News Gothic MT" panose="020B0503020103020203" pitchFamily="34" charset="0"/>
              </a:rPr>
              <a:t> </a:t>
            </a:r>
            <a:r>
              <a:rPr lang="fr-FR" sz="2000" dirty="0" err="1">
                <a:latin typeface="News Gothic MT" panose="020B0503020103020203" pitchFamily="34" charset="0"/>
              </a:rPr>
              <a:t>is</a:t>
            </a:r>
            <a:r>
              <a:rPr lang="fr-FR" sz="2000" dirty="0">
                <a:latin typeface="News Gothic MT" panose="020B0503020103020203" pitchFamily="34" charset="0"/>
              </a:rPr>
              <a:t> an </a:t>
            </a:r>
            <a:r>
              <a:rPr lang="fr-FR" sz="2000" dirty="0" err="1">
                <a:latin typeface="News Gothic MT" panose="020B0503020103020203" pitchFamily="34" charset="0"/>
              </a:rPr>
              <a:t>emission</a:t>
            </a:r>
            <a:r>
              <a:rPr lang="fr-FR" sz="2000" dirty="0">
                <a:latin typeface="News Gothic MT" panose="020B0503020103020203" pitchFamily="34" charset="0"/>
              </a:rPr>
              <a:t> </a:t>
            </a:r>
            <a:r>
              <a:rPr lang="fr-FR" sz="2000" dirty="0" err="1">
                <a:latin typeface="News Gothic MT" panose="020B0503020103020203" pitchFamily="34" charset="0"/>
              </a:rPr>
              <a:t>region</a:t>
            </a:r>
            <a:r>
              <a:rPr lang="fr-FR" sz="2000" dirty="0">
                <a:latin typeface="News Gothic MT" panose="020B0503020103020203" pitchFamily="34" charset="0"/>
              </a:rPr>
              <a:t> </a:t>
            </a:r>
            <a:r>
              <a:rPr lang="fr-FR" sz="2000" dirty="0" err="1">
                <a:latin typeface="News Gothic MT" panose="020B0503020103020203" pitchFamily="34" charset="0"/>
              </a:rPr>
              <a:t>detected</a:t>
            </a:r>
            <a:r>
              <a:rPr lang="fr-FR" sz="2000" dirty="0">
                <a:latin typeface="News Gothic MT" panose="020B0503020103020203" pitchFamily="34" charset="0"/>
              </a:rPr>
              <a:t> in NGC925</a:t>
            </a:r>
            <a:endParaRPr lang="fr-FR" sz="2000" b="1" dirty="0">
              <a:latin typeface="News Gothic MT" panose="020B0503020103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02F913-0E36-E86D-5A64-1131CD6127AF}"/>
              </a:ext>
            </a:extLst>
          </p:cNvPr>
          <p:cNvSpPr/>
          <p:nvPr/>
        </p:nvSpPr>
        <p:spPr>
          <a:xfrm>
            <a:off x="-60070" y="-67153"/>
            <a:ext cx="1188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latin typeface="News Gothic MT" panose="020B0503020103020203" pitchFamily="34" charset="0"/>
              </a:rPr>
              <a:t>results</a:t>
            </a:r>
            <a:endParaRPr lang="fr-FR" sz="2000" b="1" dirty="0">
              <a:latin typeface="News Gothic MT" panose="020B0503020103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0A631D-B890-805A-2142-144C811CDF15}"/>
              </a:ext>
            </a:extLst>
          </p:cNvPr>
          <p:cNvSpPr txBox="1"/>
          <p:nvPr/>
        </p:nvSpPr>
        <p:spPr>
          <a:xfrm>
            <a:off x="1128184" y="1507319"/>
            <a:ext cx="4771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rgbClr val="FF0000"/>
                </a:solidFill>
                <a:latin typeface="News Gothic MT" panose="020B0503020103020203" pitchFamily="34" charset="0"/>
              </a:rPr>
              <a:t>AGN and/or </a:t>
            </a:r>
            <a:r>
              <a:rPr lang="fr-CA" sz="2400" dirty="0" err="1">
                <a:solidFill>
                  <a:srgbClr val="FF0000"/>
                </a:solidFill>
                <a:latin typeface="News Gothic MT" panose="020B0503020103020203" pitchFamily="34" charset="0"/>
              </a:rPr>
              <a:t>shocks</a:t>
            </a:r>
            <a:endParaRPr lang="en-CA" sz="2400" dirty="0">
              <a:solidFill>
                <a:srgbClr val="FF0000"/>
              </a:solidFill>
              <a:latin typeface="News Gothic MT" panose="020B05030201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6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06C73D9-236A-4317-85D4-63D0DA26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15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DA0C9E-11B3-A855-D466-47CAA7DD80F2}"/>
              </a:ext>
            </a:extLst>
          </p:cNvPr>
          <p:cNvSpPr/>
          <p:nvPr/>
        </p:nvSpPr>
        <p:spPr>
          <a:xfrm>
            <a:off x="181969" y="171566"/>
            <a:ext cx="9984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latin typeface="News Gothic MT" panose="020B0503020103020203" pitchFamily="34" charset="0"/>
              </a:rPr>
              <a:t>BPT </a:t>
            </a:r>
            <a:r>
              <a:rPr lang="fr-FR" sz="4400" b="1" dirty="0" err="1">
                <a:latin typeface="News Gothic MT" panose="020B0503020103020203" pitchFamily="34" charset="0"/>
              </a:rPr>
              <a:t>diagrams</a:t>
            </a:r>
            <a:r>
              <a:rPr lang="fr-FR" sz="4400" b="1" dirty="0">
                <a:latin typeface="News Gothic MT" panose="020B0503020103020203" pitchFamily="34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4030BE-25A4-4767-9748-1E5D55AF0F42}"/>
              </a:ext>
            </a:extLst>
          </p:cNvPr>
          <p:cNvSpPr/>
          <p:nvPr/>
        </p:nvSpPr>
        <p:spPr>
          <a:xfrm>
            <a:off x="-328468" y="786081"/>
            <a:ext cx="97081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err="1">
                <a:latin typeface="News Gothic MT" panose="020B0503020103020203" pitchFamily="34" charset="0"/>
              </a:rPr>
              <a:t>Color</a:t>
            </a:r>
            <a:r>
              <a:rPr lang="fr-FR" sz="3000" b="1" dirty="0">
                <a:latin typeface="News Gothic MT" panose="020B0503020103020203" pitchFamily="34" charset="0"/>
              </a:rPr>
              <a:t> </a:t>
            </a:r>
            <a:r>
              <a:rPr lang="fr-FR" sz="3000" b="1" dirty="0" err="1">
                <a:latin typeface="News Gothic MT" panose="020B0503020103020203" pitchFamily="34" charset="0"/>
              </a:rPr>
              <a:t>coded</a:t>
            </a:r>
            <a:r>
              <a:rPr lang="fr-FR" sz="3000" b="1" dirty="0">
                <a:latin typeface="News Gothic MT" panose="020B0503020103020203" pitchFamily="34" charset="0"/>
              </a:rPr>
              <a:t> by </a:t>
            </a:r>
            <a:r>
              <a:rPr lang="fr-FR" sz="3000" b="1" dirty="0" err="1">
                <a:latin typeface="News Gothic MT" panose="020B0503020103020203" pitchFamily="34" charset="0"/>
              </a:rPr>
              <a:t>galactic</a:t>
            </a:r>
            <a:r>
              <a:rPr lang="fr-FR" sz="3000" b="1" dirty="0">
                <a:latin typeface="News Gothic MT" panose="020B0503020103020203" pitchFamily="34" charset="0"/>
              </a:rPr>
              <a:t> location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DBE449-B0F0-D588-5B8D-9D8DC5DD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190" y="1469703"/>
            <a:ext cx="7408698" cy="5279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9F3A83-A987-DEF9-6F28-342C0C50ED06}"/>
              </a:ext>
            </a:extLst>
          </p:cNvPr>
          <p:cNvSpPr/>
          <p:nvPr/>
        </p:nvSpPr>
        <p:spPr>
          <a:xfrm>
            <a:off x="-60070" y="-67153"/>
            <a:ext cx="1188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latin typeface="News Gothic MT" panose="020B0503020103020203" pitchFamily="34" charset="0"/>
              </a:rPr>
              <a:t>results</a:t>
            </a:r>
            <a:endParaRPr lang="fr-FR" sz="2000" b="1" dirty="0">
              <a:latin typeface="News Gothic MT" panose="020B05030201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144748-C4FF-52E8-08FB-BB16DE5B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6888"/>
            <a:ext cx="7640596" cy="5568783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06C73D9-236A-4317-85D4-63D0DA26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16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DA0C9E-11B3-A855-D466-47CAA7DD80F2}"/>
              </a:ext>
            </a:extLst>
          </p:cNvPr>
          <p:cNvSpPr/>
          <p:nvPr/>
        </p:nvSpPr>
        <p:spPr>
          <a:xfrm>
            <a:off x="181969" y="171566"/>
            <a:ext cx="9984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latin typeface="News Gothic MT" panose="020B0503020103020203" pitchFamily="34" charset="0"/>
              </a:rPr>
              <a:t>BPT </a:t>
            </a:r>
            <a:r>
              <a:rPr lang="fr-FR" sz="4400" b="1" dirty="0" err="1">
                <a:latin typeface="News Gothic MT" panose="020B0503020103020203" pitchFamily="34" charset="0"/>
              </a:rPr>
              <a:t>diagrams</a:t>
            </a:r>
            <a:r>
              <a:rPr lang="fr-FR" sz="4400" b="1" dirty="0">
                <a:latin typeface="News Gothic MT" panose="020B0503020103020203" pitchFamily="34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4030BE-25A4-4767-9748-1E5D55AF0F42}"/>
              </a:ext>
            </a:extLst>
          </p:cNvPr>
          <p:cNvSpPr/>
          <p:nvPr/>
        </p:nvSpPr>
        <p:spPr>
          <a:xfrm>
            <a:off x="-328468" y="786081"/>
            <a:ext cx="97081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err="1">
                <a:latin typeface="News Gothic MT" panose="020B0503020103020203" pitchFamily="34" charset="0"/>
              </a:rPr>
              <a:t>Color</a:t>
            </a:r>
            <a:r>
              <a:rPr lang="fr-FR" sz="3000" b="1" dirty="0">
                <a:latin typeface="News Gothic MT" panose="020B0503020103020203" pitchFamily="34" charset="0"/>
              </a:rPr>
              <a:t> </a:t>
            </a:r>
            <a:r>
              <a:rPr lang="fr-FR" sz="3000" b="1" dirty="0" err="1">
                <a:latin typeface="News Gothic MT" panose="020B0503020103020203" pitchFamily="34" charset="0"/>
              </a:rPr>
              <a:t>coded</a:t>
            </a:r>
            <a:r>
              <a:rPr lang="fr-FR" sz="3000" b="1" dirty="0">
                <a:latin typeface="News Gothic MT" panose="020B0503020103020203" pitchFamily="34" charset="0"/>
              </a:rPr>
              <a:t> by </a:t>
            </a:r>
            <a:r>
              <a:rPr lang="fr-FR" sz="3000" b="1" dirty="0" err="1">
                <a:latin typeface="News Gothic MT" panose="020B0503020103020203" pitchFamily="34" charset="0"/>
              </a:rPr>
              <a:t>galactic</a:t>
            </a:r>
            <a:r>
              <a:rPr lang="fr-FR" sz="3000" b="1" dirty="0">
                <a:latin typeface="News Gothic MT" panose="020B0503020103020203" pitchFamily="34" charset="0"/>
              </a:rPr>
              <a:t> location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C51E12-98A7-C505-7182-B32A3BC8D628}"/>
                  </a:ext>
                </a:extLst>
              </p:cNvPr>
              <p:cNvSpPr txBox="1"/>
              <p:nvPr/>
            </p:nvSpPr>
            <p:spPr>
              <a:xfrm>
                <a:off x="710361" y="5427116"/>
                <a:ext cx="2422991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b="1" dirty="0">
                    <a:latin typeface="News Gothic MT" panose="020B0503020103020203" pitchFamily="34" charset="0"/>
                  </a:rPr>
                  <a:t>S/R &gt; 5 </a:t>
                </a:r>
              </a:p>
              <a:p>
                <a:pPr algn="ctr"/>
                <a:r>
                  <a:rPr lang="en-CA" dirty="0">
                    <a:latin typeface="News Gothic MT" panose="020B0503020103020203" pitchFamily="34" charset="0"/>
                  </a:rPr>
                  <a:t>on [NII]</a:t>
                </a:r>
                <a14:m>
                  <m:oMath xmlns:m="http://schemas.openxmlformats.org/officeDocument/2006/math">
                    <m:r>
                      <a:rPr lang="fr-CA" b="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A" dirty="0">
                    <a:latin typeface="News Gothic MT" panose="020B0503020103020203" pitchFamily="34" charset="0"/>
                  </a:rPr>
                  <a:t>6583, H</a:t>
                </a: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CA" dirty="0">
                    <a:latin typeface="News Gothic MT" panose="020B0503020103020203" pitchFamily="34" charset="0"/>
                  </a:rPr>
                  <a:t>, [OIII]</a:t>
                </a: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A" dirty="0">
                    <a:latin typeface="News Gothic MT" panose="020B0503020103020203" pitchFamily="34" charset="0"/>
                  </a:rPr>
                  <a:t>5007 and H</a:t>
                </a: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CA" dirty="0">
                  <a:latin typeface="News Gothic MT" panose="020B0503020103020203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C51E12-98A7-C505-7182-B32A3BC8D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61" y="5427116"/>
                <a:ext cx="2422991" cy="923330"/>
              </a:xfrm>
              <a:prstGeom prst="rect">
                <a:avLst/>
              </a:prstGeom>
              <a:blipFill>
                <a:blip r:embed="rId4"/>
                <a:stretch>
                  <a:fillRect t="-1333" b="-9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8F574225-0F35-FF25-55CF-0F8042E23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337" y="118354"/>
            <a:ext cx="4309694" cy="3070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B24909-9279-F652-5DEF-0C94907688F0}"/>
              </a:ext>
            </a:extLst>
          </p:cNvPr>
          <p:cNvSpPr/>
          <p:nvPr/>
        </p:nvSpPr>
        <p:spPr>
          <a:xfrm>
            <a:off x="-60070" y="-67153"/>
            <a:ext cx="1188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latin typeface="News Gothic MT" panose="020B0503020103020203" pitchFamily="34" charset="0"/>
              </a:rPr>
              <a:t>results</a:t>
            </a:r>
            <a:endParaRPr lang="fr-FR" sz="2000" b="1" dirty="0">
              <a:latin typeface="News Gothic MT" panose="020B0503020103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52F573-A511-D921-56F7-9CDD355C2BCB}"/>
              </a:ext>
            </a:extLst>
          </p:cNvPr>
          <p:cNvSpPr txBox="1"/>
          <p:nvPr/>
        </p:nvSpPr>
        <p:spPr>
          <a:xfrm>
            <a:off x="1188254" y="3986966"/>
            <a:ext cx="179740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rgbClr val="92D050"/>
                </a:solidFill>
                <a:latin typeface="News Gothic MT" panose="020B0503020103020203" pitchFamily="34" charset="0"/>
              </a:rPr>
              <a:t>Star formation</a:t>
            </a:r>
            <a:endParaRPr lang="en-CA" sz="2400" dirty="0">
              <a:solidFill>
                <a:srgbClr val="92D050"/>
              </a:solidFill>
              <a:latin typeface="News Gothic MT" panose="020B0503020103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8CF6DE-2114-E6A5-402F-D8960C02B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624" y="3270257"/>
            <a:ext cx="3566511" cy="34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0B8C12-889C-3C14-09CE-9F08EF8AEA4C}"/>
              </a:ext>
            </a:extLst>
          </p:cNvPr>
          <p:cNvSpPr/>
          <p:nvPr/>
        </p:nvSpPr>
        <p:spPr>
          <a:xfrm>
            <a:off x="181969" y="171566"/>
            <a:ext cx="9984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latin typeface="News Gothic MT" panose="020B0503020103020203" pitchFamily="34" charset="0"/>
              </a:rPr>
              <a:t>BPT </a:t>
            </a:r>
            <a:r>
              <a:rPr lang="fr-FR" sz="4400" b="1" dirty="0" err="1">
                <a:latin typeface="News Gothic MT" panose="020B0503020103020203" pitchFamily="34" charset="0"/>
              </a:rPr>
              <a:t>diagrams</a:t>
            </a:r>
            <a:r>
              <a:rPr lang="fr-FR" sz="4400" b="1" dirty="0">
                <a:latin typeface="News Gothic MT" panose="020B0503020103020203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771D-A525-F7DB-3CD8-BB5F3EB4759F}"/>
              </a:ext>
            </a:extLst>
          </p:cNvPr>
          <p:cNvSpPr/>
          <p:nvPr/>
        </p:nvSpPr>
        <p:spPr>
          <a:xfrm>
            <a:off x="-328468" y="786081"/>
            <a:ext cx="126728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>
                <a:latin typeface="News Gothic MT" panose="020B0503020103020203" pitchFamily="34" charset="0"/>
              </a:rPr>
              <a:t>Impact of the </a:t>
            </a:r>
            <a:r>
              <a:rPr lang="fr-FR" sz="3000" b="1" dirty="0" err="1">
                <a:latin typeface="News Gothic MT" panose="020B0503020103020203" pitchFamily="34" charset="0"/>
              </a:rPr>
              <a:t>galactic</a:t>
            </a:r>
            <a:r>
              <a:rPr lang="fr-FR" sz="3000" b="1" dirty="0">
                <a:latin typeface="News Gothic MT" panose="020B0503020103020203" pitchFamily="34" charset="0"/>
              </a:rPr>
              <a:t> location on star formation?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9620FE-8596-4FAE-E4FA-060420542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9" t="1509" r="987" b="4137"/>
          <a:stretch/>
        </p:blipFill>
        <p:spPr>
          <a:xfrm>
            <a:off x="3626603" y="1459735"/>
            <a:ext cx="4269783" cy="3036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F5A1615-325B-5F0F-1601-298641D3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17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A4EBF6-89F5-ECDB-0E5E-BD75329FA49F}"/>
              </a:ext>
            </a:extLst>
          </p:cNvPr>
          <p:cNvSpPr/>
          <p:nvPr/>
        </p:nvSpPr>
        <p:spPr>
          <a:xfrm>
            <a:off x="-60070" y="-67153"/>
            <a:ext cx="1188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latin typeface="News Gothic MT" panose="020B0503020103020203" pitchFamily="34" charset="0"/>
              </a:rPr>
              <a:t>results</a:t>
            </a:r>
            <a:endParaRPr lang="fr-FR" sz="2000" b="1" dirty="0">
              <a:latin typeface="News Gothic MT" panose="020B0503020103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BE91F2-2957-4FE3-E68A-4D4AFC66E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88" y="1384131"/>
            <a:ext cx="3162566" cy="30846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37D64D-2155-3DA5-9F27-E6FB565BA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25" y="3950452"/>
            <a:ext cx="2869130" cy="27984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FE2FB2-8DB3-C576-061D-247BE143D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3631" y="1394131"/>
            <a:ext cx="3162566" cy="30846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972B578-C98D-D688-9441-E6D33DBE9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814" y="3950452"/>
            <a:ext cx="2880294" cy="279842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198C909-6BE6-D8EF-1A5B-9EB97C3B07C3}"/>
              </a:ext>
            </a:extLst>
          </p:cNvPr>
          <p:cNvSpPr/>
          <p:nvPr/>
        </p:nvSpPr>
        <p:spPr>
          <a:xfrm>
            <a:off x="25543" y="4697711"/>
            <a:ext cx="26515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News Gothic MT" panose="020B0503020103020203" pitchFamily="34" charset="0"/>
              </a:rPr>
              <a:t>The </a:t>
            </a:r>
            <a:r>
              <a:rPr lang="fr-FR" sz="2000" dirty="0" err="1">
                <a:latin typeface="News Gothic MT" panose="020B0503020103020203" pitchFamily="34" charset="0"/>
              </a:rPr>
              <a:t>galactic</a:t>
            </a:r>
            <a:r>
              <a:rPr lang="fr-FR" sz="2000" dirty="0">
                <a:latin typeface="News Gothic MT" panose="020B0503020103020203" pitchFamily="34" charset="0"/>
              </a:rPr>
              <a:t> location </a:t>
            </a:r>
            <a:r>
              <a:rPr lang="fr-FR" sz="2000" dirty="0" err="1">
                <a:latin typeface="News Gothic MT" panose="020B0503020103020203" pitchFamily="34" charset="0"/>
              </a:rPr>
              <a:t>appears</a:t>
            </a:r>
            <a:r>
              <a:rPr lang="fr-FR" sz="2000" dirty="0">
                <a:latin typeface="News Gothic MT" panose="020B0503020103020203" pitchFamily="34" charset="0"/>
              </a:rPr>
              <a:t> to influence the position of H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r>
              <a:rPr lang="fr-FR" sz="2000" dirty="0">
                <a:latin typeface="News Gothic MT" panose="020B0503020103020203" pitchFamily="34" charset="0"/>
              </a:rPr>
              <a:t> </a:t>
            </a:r>
            <a:r>
              <a:rPr lang="fr-FR" sz="2000" dirty="0" err="1">
                <a:latin typeface="News Gothic MT" panose="020B0503020103020203" pitchFamily="34" charset="0"/>
              </a:rPr>
              <a:t>regions</a:t>
            </a:r>
            <a:r>
              <a:rPr lang="fr-FR" sz="2000" dirty="0">
                <a:latin typeface="News Gothic MT" panose="020B0503020103020203" pitchFamily="34" charset="0"/>
              </a:rPr>
              <a:t> in the BPT </a:t>
            </a:r>
            <a:r>
              <a:rPr lang="fr-FR" sz="2000" dirty="0" err="1">
                <a:latin typeface="News Gothic MT" panose="020B0503020103020203" pitchFamily="34" charset="0"/>
              </a:rPr>
              <a:t>diagram</a:t>
            </a:r>
            <a:endParaRPr lang="fr-FR" sz="2000" dirty="0">
              <a:latin typeface="News Gothic MT" panose="020B050302010302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46C8DA-BCC6-11A0-D1E9-FA049AAA7030}"/>
              </a:ext>
            </a:extLst>
          </p:cNvPr>
          <p:cNvSpPr/>
          <p:nvPr/>
        </p:nvSpPr>
        <p:spPr>
          <a:xfrm>
            <a:off x="8723214" y="4815350"/>
            <a:ext cx="3378788" cy="15542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arenR"/>
            </a:pPr>
            <a:r>
              <a:rPr lang="fr-FR" sz="1900" dirty="0">
                <a:latin typeface="News Gothic MT" panose="020B0503020103020203" pitchFamily="34" charset="0"/>
              </a:rPr>
              <a:t>Chemical </a:t>
            </a:r>
            <a:r>
              <a:rPr lang="fr-FR" sz="1900" dirty="0" err="1">
                <a:latin typeface="News Gothic MT" panose="020B0503020103020203" pitchFamily="34" charset="0"/>
              </a:rPr>
              <a:t>properties</a:t>
            </a:r>
            <a:r>
              <a:rPr lang="fr-FR" sz="1900" dirty="0">
                <a:latin typeface="News Gothic MT" panose="020B0503020103020203" pitchFamily="34" charset="0"/>
              </a:rPr>
              <a:t> of </a:t>
            </a:r>
            <a:r>
              <a:rPr lang="fr-FR" sz="1900" b="1" dirty="0">
                <a:latin typeface="News Gothic MT" panose="020B0503020103020203" pitchFamily="34" charset="0"/>
              </a:rPr>
              <a:t>star-forming </a:t>
            </a:r>
            <a:r>
              <a:rPr lang="fr-FR" sz="1900" b="1" dirty="0" err="1">
                <a:latin typeface="News Gothic MT" panose="020B0503020103020203" pitchFamily="34" charset="0"/>
              </a:rPr>
              <a:t>regions</a:t>
            </a:r>
            <a:r>
              <a:rPr lang="fr-FR" sz="1900" b="1" dirty="0">
                <a:latin typeface="News Gothic MT" panose="020B0503020103020203" pitchFamily="34" charset="0"/>
              </a:rPr>
              <a:t> </a:t>
            </a:r>
            <a:r>
              <a:rPr lang="fr-FR" sz="1900" b="1" dirty="0" err="1">
                <a:latin typeface="News Gothic MT" panose="020B0503020103020203" pitchFamily="34" charset="0"/>
              </a:rPr>
              <a:t>appears</a:t>
            </a:r>
            <a:r>
              <a:rPr lang="fr-FR" sz="1900" b="1" dirty="0">
                <a:latin typeface="News Gothic MT" panose="020B0503020103020203" pitchFamily="34" charset="0"/>
              </a:rPr>
              <a:t> to </a:t>
            </a:r>
            <a:r>
              <a:rPr lang="fr-FR" sz="1900" b="1" dirty="0" err="1">
                <a:latin typeface="News Gothic MT" panose="020B0503020103020203" pitchFamily="34" charset="0"/>
              </a:rPr>
              <a:t>be</a:t>
            </a:r>
            <a:r>
              <a:rPr lang="fr-FR" sz="1900" b="1" dirty="0">
                <a:latin typeface="News Gothic MT" panose="020B0503020103020203" pitchFamily="34" charset="0"/>
              </a:rPr>
              <a:t> </a:t>
            </a:r>
            <a:r>
              <a:rPr lang="fr-FR" sz="1900" b="1" dirty="0" err="1">
                <a:latin typeface="News Gothic MT" panose="020B0503020103020203" pitchFamily="34" charset="0"/>
              </a:rPr>
              <a:t>different</a:t>
            </a:r>
            <a:r>
              <a:rPr lang="fr-FR" sz="1900" b="1" dirty="0">
                <a:latin typeface="News Gothic MT" panose="020B0503020103020203" pitchFamily="34" charset="0"/>
              </a:rPr>
              <a:t> </a:t>
            </a:r>
            <a:r>
              <a:rPr lang="fr-FR" sz="1900" dirty="0" err="1">
                <a:latin typeface="News Gothic MT" panose="020B0503020103020203" pitchFamily="34" charset="0"/>
              </a:rPr>
              <a:t>based</a:t>
            </a:r>
            <a:r>
              <a:rPr lang="fr-FR" sz="1900" dirty="0">
                <a:latin typeface="News Gothic MT" panose="020B0503020103020203" pitchFamily="34" charset="0"/>
              </a:rPr>
              <a:t> on </a:t>
            </a:r>
            <a:r>
              <a:rPr lang="fr-FR" sz="1900" dirty="0" err="1">
                <a:latin typeface="News Gothic MT" panose="020B0503020103020203" pitchFamily="34" charset="0"/>
              </a:rPr>
              <a:t>their</a:t>
            </a:r>
            <a:r>
              <a:rPr lang="fr-FR" sz="1900" dirty="0">
                <a:latin typeface="News Gothic MT" panose="020B0503020103020203" pitchFamily="34" charset="0"/>
              </a:rPr>
              <a:t> location </a:t>
            </a:r>
            <a:r>
              <a:rPr lang="fr-FR" sz="1900" dirty="0" err="1">
                <a:latin typeface="News Gothic MT" panose="020B0503020103020203" pitchFamily="34" charset="0"/>
              </a:rPr>
              <a:t>within</a:t>
            </a:r>
            <a:r>
              <a:rPr lang="fr-FR" sz="1900" dirty="0">
                <a:latin typeface="News Gothic MT" panose="020B0503020103020203" pitchFamily="34" charset="0"/>
              </a:rPr>
              <a:t> the </a:t>
            </a:r>
            <a:r>
              <a:rPr lang="fr-FR" sz="1900" dirty="0" err="1">
                <a:latin typeface="News Gothic MT" panose="020B0503020103020203" pitchFamily="34" charset="0"/>
              </a:rPr>
              <a:t>galaxy</a:t>
            </a:r>
            <a:endParaRPr lang="fr-FR" sz="1900" dirty="0">
              <a:latin typeface="News Gothic MT" panose="020B05030201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2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2439B6-E7E6-C9F5-EAA0-CF3A8E2C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271" y="2554908"/>
            <a:ext cx="5818729" cy="296015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DA0C9E-11B3-A855-D466-47CAA7DD80F2}"/>
              </a:ext>
            </a:extLst>
          </p:cNvPr>
          <p:cNvSpPr/>
          <p:nvPr/>
        </p:nvSpPr>
        <p:spPr>
          <a:xfrm>
            <a:off x="181969" y="171566"/>
            <a:ext cx="9984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err="1">
                <a:latin typeface="News Gothic MT" panose="020B0503020103020203" pitchFamily="34" charset="0"/>
              </a:rPr>
              <a:t>Metallicity</a:t>
            </a:r>
            <a:r>
              <a:rPr lang="fr-FR" sz="4400" b="1" dirty="0">
                <a:latin typeface="News Gothic MT" panose="020B0503020103020203" pitchFamily="34" charset="0"/>
              </a:rPr>
              <a:t> gradient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0C070-614B-FAEA-2E48-CDB9DD057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7371"/>
            <a:ext cx="6385086" cy="4149063"/>
          </a:xfrm>
          <a:prstGeom prst="rect">
            <a:avLst/>
          </a:prstGeom>
        </p:spPr>
      </p:pic>
      <p:pic>
        <p:nvPicPr>
          <p:cNvPr id="9" name="Picture 8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89BC2718-C9AD-049A-C62A-AA8AE90EF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951" y="1302047"/>
            <a:ext cx="5821080" cy="1041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649E87-CD22-C46D-3325-4B6139E74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951" y="768487"/>
            <a:ext cx="5821080" cy="5237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E32895-6D22-CED9-CD12-24CF440C17F1}"/>
              </a:ext>
            </a:extLst>
          </p:cNvPr>
          <p:cNvSpPr txBox="1"/>
          <p:nvPr/>
        </p:nvSpPr>
        <p:spPr>
          <a:xfrm>
            <a:off x="10024452" y="2260372"/>
            <a:ext cx="2061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Table: </a:t>
            </a:r>
            <a:r>
              <a:rPr lang="fr-FR" sz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Zurita</a:t>
            </a:r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 et al. (2021)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5F1D13-FCDF-9881-13C9-C6866A66E27A}"/>
              </a:ext>
            </a:extLst>
          </p:cNvPr>
          <p:cNvSpPr/>
          <p:nvPr/>
        </p:nvSpPr>
        <p:spPr>
          <a:xfrm>
            <a:off x="8614611" y="848226"/>
            <a:ext cx="1046747" cy="14121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07D81D-792B-6923-10F0-96B745A5E9F7}"/>
              </a:ext>
            </a:extLst>
          </p:cNvPr>
          <p:cNvSpPr/>
          <p:nvPr/>
        </p:nvSpPr>
        <p:spPr>
          <a:xfrm>
            <a:off x="10131090" y="3670770"/>
            <a:ext cx="1957497" cy="1582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138066-ACF4-4E60-A417-1AFF95606CD0}"/>
              </a:ext>
            </a:extLst>
          </p:cNvPr>
          <p:cNvSpPr/>
          <p:nvPr/>
        </p:nvSpPr>
        <p:spPr>
          <a:xfrm>
            <a:off x="1057185" y="1090477"/>
            <a:ext cx="3825162" cy="129266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600" dirty="0">
                <a:latin typeface="News Gothic MT" panose="020B0503020103020203" pitchFamily="34" charset="0"/>
              </a:rPr>
              <a:t>It </a:t>
            </a:r>
            <a:r>
              <a:rPr lang="fr-FR" sz="2600" dirty="0" err="1">
                <a:latin typeface="News Gothic MT" panose="020B0503020103020203" pitchFamily="34" charset="0"/>
              </a:rPr>
              <a:t>is</a:t>
            </a:r>
            <a:r>
              <a:rPr lang="fr-FR" sz="2600" dirty="0">
                <a:latin typeface="News Gothic MT" panose="020B0503020103020203" pitchFamily="34" charset="0"/>
              </a:rPr>
              <a:t> </a:t>
            </a:r>
            <a:r>
              <a:rPr lang="fr-FR" sz="2600" dirty="0" err="1">
                <a:latin typeface="News Gothic MT" panose="020B0503020103020203" pitchFamily="34" charset="0"/>
              </a:rPr>
              <a:t>unusual</a:t>
            </a:r>
            <a:r>
              <a:rPr lang="fr-FR" sz="2600" dirty="0">
                <a:latin typeface="News Gothic MT" panose="020B0503020103020203" pitchFamily="34" charset="0"/>
              </a:rPr>
              <a:t> to </a:t>
            </a:r>
            <a:r>
              <a:rPr lang="fr-FR" sz="2600" dirty="0" err="1">
                <a:latin typeface="News Gothic MT" panose="020B0503020103020203" pitchFamily="34" charset="0"/>
              </a:rPr>
              <a:t>find</a:t>
            </a:r>
            <a:r>
              <a:rPr lang="fr-FR" sz="2600" dirty="0">
                <a:latin typeface="News Gothic MT" panose="020B0503020103020203" pitchFamily="34" charset="0"/>
              </a:rPr>
              <a:t> a </a:t>
            </a:r>
            <a:r>
              <a:rPr lang="fr-FR" sz="2600" dirty="0" err="1">
                <a:latin typeface="News Gothic MT" panose="020B0503020103020203" pitchFamily="34" charset="0"/>
              </a:rPr>
              <a:t>metallicity</a:t>
            </a:r>
            <a:r>
              <a:rPr lang="fr-FR" sz="2600" dirty="0">
                <a:latin typeface="News Gothic MT" panose="020B0503020103020203" pitchFamily="34" charset="0"/>
              </a:rPr>
              <a:t> gradient in a </a:t>
            </a:r>
            <a:r>
              <a:rPr lang="fr-FR" sz="2600" dirty="0" err="1">
                <a:latin typeface="News Gothic MT" panose="020B0503020103020203" pitchFamily="34" charset="0"/>
              </a:rPr>
              <a:t>barred</a:t>
            </a:r>
            <a:r>
              <a:rPr lang="fr-FR" sz="2600" dirty="0">
                <a:latin typeface="News Gothic MT" panose="020B0503020103020203" pitchFamily="34" charset="0"/>
              </a:rPr>
              <a:t> </a:t>
            </a:r>
            <a:r>
              <a:rPr lang="fr-FR" sz="2600" dirty="0" err="1">
                <a:latin typeface="News Gothic MT" panose="020B0503020103020203" pitchFamily="34" charset="0"/>
              </a:rPr>
              <a:t>galaxy</a:t>
            </a:r>
            <a:r>
              <a:rPr lang="fr-FR" sz="2600" dirty="0">
                <a:latin typeface="News Gothic MT" panose="020B0503020103020203" pitchFamily="34" charset="0"/>
              </a:rPr>
              <a:t>. 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27A5F3D-81DA-A216-0428-50E962D1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18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578B63-24F5-7E73-5697-D4CFDED33E9A}"/>
              </a:ext>
            </a:extLst>
          </p:cNvPr>
          <p:cNvSpPr/>
          <p:nvPr/>
        </p:nvSpPr>
        <p:spPr>
          <a:xfrm>
            <a:off x="-60070" y="-67153"/>
            <a:ext cx="1188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latin typeface="News Gothic MT" panose="020B0503020103020203" pitchFamily="34" charset="0"/>
              </a:rPr>
              <a:t>results</a:t>
            </a:r>
            <a:endParaRPr lang="fr-FR" sz="2000" b="1" dirty="0">
              <a:latin typeface="News Gothic MT" panose="020B0503020103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FC8976-4BB9-243C-2FC9-064CDDB27C0D}"/>
              </a:ext>
            </a:extLst>
          </p:cNvPr>
          <p:cNvSpPr/>
          <p:nvPr/>
        </p:nvSpPr>
        <p:spPr>
          <a:xfrm>
            <a:off x="6339932" y="5746803"/>
            <a:ext cx="5746304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arenR" startAt="2"/>
            </a:pPr>
            <a:r>
              <a:rPr lang="fr-FR" sz="1900" dirty="0">
                <a:latin typeface="News Gothic MT" panose="020B0503020103020203" pitchFamily="34" charset="0"/>
              </a:rPr>
              <a:t>The </a:t>
            </a:r>
            <a:r>
              <a:rPr lang="fr-FR" sz="1900" b="1" dirty="0">
                <a:latin typeface="News Gothic MT" panose="020B0503020103020203" pitchFamily="34" charset="0"/>
              </a:rPr>
              <a:t>bar structure </a:t>
            </a:r>
            <a:r>
              <a:rPr lang="fr-FR" sz="1900" b="1" dirty="0" err="1">
                <a:latin typeface="News Gothic MT" panose="020B0503020103020203" pitchFamily="34" charset="0"/>
              </a:rPr>
              <a:t>is</a:t>
            </a:r>
            <a:r>
              <a:rPr lang="fr-FR" sz="1900" b="1" dirty="0">
                <a:latin typeface="News Gothic MT" panose="020B0503020103020203" pitchFamily="34" charset="0"/>
              </a:rPr>
              <a:t> </a:t>
            </a:r>
            <a:r>
              <a:rPr lang="fr-FR" sz="1900" b="1" dirty="0" err="1">
                <a:latin typeface="News Gothic MT" panose="020B0503020103020203" pitchFamily="34" charset="0"/>
              </a:rPr>
              <a:t>probably</a:t>
            </a:r>
            <a:r>
              <a:rPr lang="fr-FR" sz="1900" b="1" dirty="0">
                <a:latin typeface="News Gothic MT" panose="020B0503020103020203" pitchFamily="34" charset="0"/>
              </a:rPr>
              <a:t> </a:t>
            </a:r>
            <a:r>
              <a:rPr lang="fr-FR" sz="1900" b="1" dirty="0" err="1">
                <a:latin typeface="News Gothic MT" panose="020B0503020103020203" pitchFamily="34" charset="0"/>
              </a:rPr>
              <a:t>recent</a:t>
            </a:r>
            <a:r>
              <a:rPr lang="fr-FR" sz="1900" b="1" dirty="0">
                <a:latin typeface="News Gothic MT" panose="020B0503020103020203" pitchFamily="34" charset="0"/>
              </a:rPr>
              <a:t> </a:t>
            </a:r>
            <a:r>
              <a:rPr lang="fr-FR" sz="1900" dirty="0">
                <a:latin typeface="News Gothic MT" panose="020B0503020103020203" pitchFamily="34" charset="0"/>
              </a:rPr>
              <a:t>and </a:t>
            </a:r>
            <a:r>
              <a:rPr lang="fr-FR" sz="1900" dirty="0" err="1">
                <a:latin typeface="News Gothic MT" panose="020B0503020103020203" pitchFamily="34" charset="0"/>
              </a:rPr>
              <a:t>it</a:t>
            </a:r>
            <a:r>
              <a:rPr lang="fr-FR" sz="1900" dirty="0">
                <a:latin typeface="News Gothic MT" panose="020B0503020103020203" pitchFamily="34" charset="0"/>
              </a:rPr>
              <a:t> </a:t>
            </a:r>
            <a:r>
              <a:rPr lang="fr-FR" sz="1900" dirty="0" err="1">
                <a:latin typeface="News Gothic MT" panose="020B0503020103020203" pitchFamily="34" charset="0"/>
              </a:rPr>
              <a:t>did</a:t>
            </a:r>
            <a:r>
              <a:rPr lang="fr-FR" sz="1900" dirty="0">
                <a:latin typeface="News Gothic MT" panose="020B0503020103020203" pitchFamily="34" charset="0"/>
              </a:rPr>
              <a:t> have the time to influence the </a:t>
            </a:r>
            <a:r>
              <a:rPr lang="fr-FR" sz="1900" dirty="0" err="1">
                <a:latin typeface="News Gothic MT" panose="020B0503020103020203" pitchFamily="34" charset="0"/>
              </a:rPr>
              <a:t>galaxy</a:t>
            </a:r>
            <a:endParaRPr lang="fr-FR" sz="1900" dirty="0">
              <a:latin typeface="News Gothic MT" panose="020B05030201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CDA0C9E-11B3-A855-D466-47CAA7DD80F2}"/>
              </a:ext>
            </a:extLst>
          </p:cNvPr>
          <p:cNvSpPr/>
          <p:nvPr/>
        </p:nvSpPr>
        <p:spPr>
          <a:xfrm>
            <a:off x="181969" y="171566"/>
            <a:ext cx="9984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latin typeface="News Gothic MT" panose="020B0503020103020203" pitchFamily="34" charset="0"/>
              </a:rPr>
              <a:t>Star Formation Rate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9E595-3456-6530-357D-B93281440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2" y="1918672"/>
            <a:ext cx="7898089" cy="4919382"/>
          </a:xfrm>
          <a:prstGeom prst="rect">
            <a:avLst/>
          </a:prstGeom>
        </p:spPr>
      </p:pic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9E164CEC-FAAD-4B41-67BD-124AD57C6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25724" t="18954" r="6485" b="15240"/>
          <a:stretch/>
        </p:blipFill>
        <p:spPr>
          <a:xfrm>
            <a:off x="899886" y="2372076"/>
            <a:ext cx="6933107" cy="47007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AB0DD2-3844-68E2-E244-9A1379C12ABE}"/>
              </a:ext>
            </a:extLst>
          </p:cNvPr>
          <p:cNvSpPr/>
          <p:nvPr/>
        </p:nvSpPr>
        <p:spPr>
          <a:xfrm>
            <a:off x="812801" y="1570857"/>
            <a:ext cx="62992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 err="1">
                <a:latin typeface="News Gothic MT" panose="020B0503020103020203" pitchFamily="34" charset="0"/>
              </a:rPr>
              <a:t>Grayscale</a:t>
            </a:r>
            <a:r>
              <a:rPr lang="fr-FR" sz="2000" dirty="0">
                <a:latin typeface="News Gothic MT" panose="020B0503020103020203" pitchFamily="34" charset="0"/>
              </a:rPr>
              <a:t>: </a:t>
            </a:r>
            <a:r>
              <a:rPr lang="fr-FR" sz="2000" b="1" dirty="0">
                <a:latin typeface="News Gothic MT" panose="020B0503020103020203" pitchFamily="34" charset="0"/>
              </a:rPr>
              <a:t>Integrated CO </a:t>
            </a:r>
            <a:r>
              <a:rPr lang="fr-FR" sz="2000" b="1" dirty="0" err="1">
                <a:latin typeface="News Gothic MT" panose="020B0503020103020203" pitchFamily="34" charset="0"/>
              </a:rPr>
              <a:t>intensity</a:t>
            </a:r>
            <a:r>
              <a:rPr lang="fr-FR" sz="2000" b="1" dirty="0">
                <a:latin typeface="News Gothic MT" panose="020B0503020103020203" pitchFamily="34" charset="0"/>
              </a:rPr>
              <a:t> </a:t>
            </a:r>
            <a:r>
              <a:rPr lang="fr-FR" sz="1600" dirty="0">
                <a:latin typeface="News Gothic MT" panose="020B0503020103020203" pitchFamily="34" charset="0"/>
              </a:rPr>
              <a:t>(Leroy et al. 2009)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12BC1B-1639-5EBF-FF32-DD9D219ECB68}"/>
                  </a:ext>
                </a:extLst>
              </p:cNvPr>
              <p:cNvSpPr txBox="1"/>
              <p:nvPr/>
            </p:nvSpPr>
            <p:spPr>
              <a:xfrm>
                <a:off x="6608007" y="3339819"/>
                <a:ext cx="5474209" cy="648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CA" b="1" dirty="0">
                    <a:latin typeface="News Gothic MT" panose="020B0503020103020203" pitchFamily="34" charset="0"/>
                  </a:rPr>
                  <a:t>Molecular gas 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CA" b="1" dirty="0">
                    <a:latin typeface="News Gothic MT" panose="020B0503020103020203" pitchFamily="34" charset="0"/>
                  </a:rPr>
                  <a:t> active star formation!</a:t>
                </a:r>
              </a:p>
              <a:p>
                <a:pPr algn="r"/>
                <a:r>
                  <a:rPr lang="en-CA" dirty="0">
                    <a:latin typeface="News Gothic MT" panose="020B0503020103020203" pitchFamily="34" charset="0"/>
                  </a:rPr>
                  <a:t> (and available for future SF)</a:t>
                </a:r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12BC1B-1639-5EBF-FF32-DD9D219EC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007" y="3339819"/>
                <a:ext cx="5474209" cy="648000"/>
              </a:xfrm>
              <a:prstGeom prst="rect">
                <a:avLst/>
              </a:prstGeom>
              <a:blipFill>
                <a:blip r:embed="rId5"/>
                <a:stretch>
                  <a:fillRect t="-5882" r="-926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03C75CDC-03D4-19FF-3EC2-BB393C342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19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6666E5-AB5F-C3F0-BB10-C285F85BDCC2}"/>
              </a:ext>
            </a:extLst>
          </p:cNvPr>
          <p:cNvSpPr/>
          <p:nvPr/>
        </p:nvSpPr>
        <p:spPr>
          <a:xfrm>
            <a:off x="9122660" y="491825"/>
            <a:ext cx="2244596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2000" dirty="0" err="1">
                <a:latin typeface="News Gothic MT" panose="020B0503020103020203" pitchFamily="34" charset="0"/>
              </a:rPr>
              <a:t>Kennicutt</a:t>
            </a:r>
            <a:r>
              <a:rPr lang="fr-FR" sz="2000" dirty="0">
                <a:latin typeface="News Gothic MT" panose="020B0503020103020203" pitchFamily="34" charset="0"/>
              </a:rPr>
              <a:t> (1998)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286D28-BBA3-2BCB-A44C-54FD54EB474D}"/>
              </a:ext>
            </a:extLst>
          </p:cNvPr>
          <p:cNvSpPr/>
          <p:nvPr/>
        </p:nvSpPr>
        <p:spPr>
          <a:xfrm>
            <a:off x="-60070" y="-67153"/>
            <a:ext cx="1188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latin typeface="News Gothic MT" panose="020B0503020103020203" pitchFamily="34" charset="0"/>
              </a:rPr>
              <a:t>results</a:t>
            </a:r>
            <a:endParaRPr lang="fr-FR" sz="2000" b="1" dirty="0">
              <a:latin typeface="News Gothic MT" panose="020B0503020103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E5F735-4672-2FDC-F3B4-51856CFDE64E}"/>
                  </a:ext>
                </a:extLst>
              </p:cNvPr>
              <p:cNvSpPr txBox="1"/>
              <p:nvPr/>
            </p:nvSpPr>
            <p:spPr>
              <a:xfrm>
                <a:off x="7242740" y="1492354"/>
                <a:ext cx="5474209" cy="447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000" b="0" i="1" smtClean="0">
                              <a:latin typeface="Cambria Math" panose="02040503050406030204" pitchFamily="18" charset="0"/>
                            </a:rPr>
                            <m:t>𝑆𝐹𝑅</m:t>
                          </m:r>
                        </m:e>
                        <m:sub>
                          <m:sSub>
                            <m:sSubPr>
                              <m:ctrlP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A" sz="2000" b="0" i="1" smtClean="0">
                                  <a:latin typeface="Cambria Math" panose="02040503050406030204" pitchFamily="18" charset="0"/>
                                </a:rPr>
                                <m:t>𝑡𝑜𝑡𝑎𝑙</m:t>
                              </m:r>
                            </m:sub>
                          </m:sSub>
                        </m:sub>
                      </m:sSub>
                      <m:r>
                        <a:rPr lang="fr-CA" sz="2000" b="0" i="1" smtClean="0">
                          <a:latin typeface="Cambria Math" panose="02040503050406030204" pitchFamily="18" charset="0"/>
                        </a:rPr>
                        <m:t>=0.675 </m:t>
                      </m:r>
                      <m:sSub>
                        <m:sSubPr>
                          <m:ctrlPr>
                            <a:rPr lang="fr-CA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CA" sz="20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fr-CA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CA" sz="2000" b="0" i="1" smtClean="0">
                          <a:latin typeface="Cambria Math" panose="02040503050406030204" pitchFamily="18" charset="0"/>
                        </a:rPr>
                        <m:t>𝑦𝑟</m:t>
                      </m:r>
                      <m:r>
                        <a:rPr lang="fr-CA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E5F735-4672-2FDC-F3B4-51856CFDE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740" y="1492354"/>
                <a:ext cx="5474209" cy="447880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7F4CB47B-EE6F-6957-BAF6-0AF53314CFA5}"/>
              </a:ext>
            </a:extLst>
          </p:cNvPr>
          <p:cNvSpPr/>
          <p:nvPr/>
        </p:nvSpPr>
        <p:spPr>
          <a:xfrm>
            <a:off x="7750463" y="4810130"/>
            <a:ext cx="4331754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 startAt="3"/>
            </a:pPr>
            <a:r>
              <a:rPr lang="fr-FR" sz="1900" b="1" dirty="0" err="1">
                <a:latin typeface="News Gothic MT" panose="020B0503020103020203" pitchFamily="34" charset="0"/>
              </a:rPr>
              <a:t>Sustained</a:t>
            </a:r>
            <a:r>
              <a:rPr lang="fr-FR" sz="1900" b="1" dirty="0">
                <a:latin typeface="News Gothic MT" panose="020B0503020103020203" pitchFamily="34" charset="0"/>
              </a:rPr>
              <a:t> star formation </a:t>
            </a:r>
            <a:r>
              <a:rPr lang="fr-FR" sz="1900" dirty="0" err="1">
                <a:latin typeface="News Gothic MT" panose="020B0503020103020203" pitchFamily="34" charset="0"/>
              </a:rPr>
              <a:t>scattered</a:t>
            </a:r>
            <a:r>
              <a:rPr lang="fr-FR" sz="1900" dirty="0">
                <a:latin typeface="News Gothic MT" panose="020B0503020103020203" pitchFamily="34" charset="0"/>
              </a:rPr>
              <a:t> </a:t>
            </a:r>
            <a:r>
              <a:rPr lang="fr-FR" sz="1900" dirty="0" err="1">
                <a:latin typeface="News Gothic MT" panose="020B0503020103020203" pitchFamily="34" charset="0"/>
              </a:rPr>
              <a:t>throughout</a:t>
            </a:r>
            <a:r>
              <a:rPr lang="fr-FR" sz="1900" dirty="0">
                <a:latin typeface="News Gothic MT" panose="020B0503020103020203" pitchFamily="34" charset="0"/>
              </a:rPr>
              <a:t> the </a:t>
            </a:r>
            <a:r>
              <a:rPr lang="fr-FR" sz="1900" dirty="0" err="1">
                <a:latin typeface="News Gothic MT" panose="020B0503020103020203" pitchFamily="34" charset="0"/>
              </a:rPr>
              <a:t>galaxy</a:t>
            </a:r>
            <a:endParaRPr lang="fr-FR" sz="1900" dirty="0">
              <a:latin typeface="News Gothic MT" panose="020B0503020103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0E139D-CB17-0EBB-F794-B8D3AFFDD023}"/>
                  </a:ext>
                </a:extLst>
              </p:cNvPr>
              <p:cNvSpPr txBox="1"/>
              <p:nvPr/>
            </p:nvSpPr>
            <p:spPr>
              <a:xfrm>
                <a:off x="7314158" y="937471"/>
                <a:ext cx="54742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000" b="0" i="1" smtClean="0">
                          <a:latin typeface="Cambria Math" panose="02040503050406030204" pitchFamily="18" charset="0"/>
                        </a:rPr>
                        <m:t>𝑆𝐹</m:t>
                      </m:r>
                      <m:sSub>
                        <m:sSubPr>
                          <m:ctrlPr>
                            <a:rPr lang="fr-CA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CA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fr-CA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fr-CA" sz="2000" b="0" i="0" smtClean="0">
                          <a:latin typeface="Cambria Math" panose="02040503050406030204" pitchFamily="18" charset="0"/>
                        </a:rPr>
                        <m:t>=7.9</m:t>
                      </m:r>
                      <m:r>
                        <a:rPr lang="fr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−42</m:t>
                          </m:r>
                        </m:sup>
                      </m:sSup>
                      <m:sSub>
                        <m:sSub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CA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fr-CA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0E139D-CB17-0EBB-F794-B8D3AFFDD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158" y="937471"/>
                <a:ext cx="5474209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8891295B-CCA6-ABED-A619-C4E17BB7FDF9}"/>
              </a:ext>
            </a:extLst>
          </p:cNvPr>
          <p:cNvSpPr/>
          <p:nvPr/>
        </p:nvSpPr>
        <p:spPr>
          <a:xfrm>
            <a:off x="8529535" y="387427"/>
            <a:ext cx="2977242" cy="950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83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7F52EDD-54C7-1610-CFF1-81054545B209}"/>
              </a:ext>
            </a:extLst>
          </p:cNvPr>
          <p:cNvSpPr/>
          <p:nvPr/>
        </p:nvSpPr>
        <p:spPr>
          <a:xfrm>
            <a:off x="181968" y="171566"/>
            <a:ext cx="131102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err="1">
                <a:latin typeface="News Gothic MT" panose="020B0503020103020203" pitchFamily="34" charset="0"/>
              </a:rPr>
              <a:t>Why</a:t>
            </a:r>
            <a:r>
              <a:rPr lang="fr-FR" sz="4400" b="1" dirty="0">
                <a:latin typeface="News Gothic MT" panose="020B0503020103020203" pitchFamily="34" charset="0"/>
              </a:rPr>
              <a:t> </a:t>
            </a:r>
            <a:r>
              <a:rPr lang="fr-FR" sz="4400" b="1" dirty="0" err="1">
                <a:latin typeface="News Gothic MT" panose="020B0503020103020203" pitchFamily="34" charset="0"/>
              </a:rPr>
              <a:t>study</a:t>
            </a:r>
            <a:r>
              <a:rPr lang="fr-FR" sz="4400" b="1" dirty="0">
                <a:latin typeface="News Gothic MT" panose="020B0503020103020203" pitchFamily="34" charset="0"/>
              </a:rPr>
              <a:t> star formation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DB8541-6722-0FF2-D85E-88D6325F6CE6}"/>
              </a:ext>
            </a:extLst>
          </p:cNvPr>
          <p:cNvSpPr/>
          <p:nvPr/>
        </p:nvSpPr>
        <p:spPr>
          <a:xfrm>
            <a:off x="10014782" y="124574"/>
            <a:ext cx="2098651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000" dirty="0" err="1">
                <a:latin typeface="News Gothic MT" panose="020B0503020103020203" pitchFamily="34" charset="0"/>
              </a:rPr>
              <a:t>Sánchez</a:t>
            </a:r>
            <a:r>
              <a:rPr lang="fr-FR" sz="2000" dirty="0">
                <a:latin typeface="News Gothic MT" panose="020B0503020103020203" pitchFamily="34" charset="0"/>
              </a:rPr>
              <a:t> (2020)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2587AD-D798-6099-D1EE-DC8A626F2D7F}"/>
              </a:ext>
            </a:extLst>
          </p:cNvPr>
          <p:cNvSpPr/>
          <p:nvPr/>
        </p:nvSpPr>
        <p:spPr>
          <a:xfrm>
            <a:off x="9887887" y="570230"/>
            <a:ext cx="2225546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000" dirty="0" err="1">
                <a:latin typeface="News Gothic MT" panose="020B0503020103020203" pitchFamily="34" charset="0"/>
              </a:rPr>
              <a:t>Kennicutt</a:t>
            </a:r>
            <a:r>
              <a:rPr lang="fr-FR" sz="2000" dirty="0">
                <a:latin typeface="News Gothic MT" panose="020B0503020103020203" pitchFamily="34" charset="0"/>
              </a:rPr>
              <a:t> (1998)</a:t>
            </a:r>
          </a:p>
        </p:txBody>
      </p:sp>
      <p:pic>
        <p:nvPicPr>
          <p:cNvPr id="13316" name="Picture 4" descr="Out of this whirl: The Whirlpool Galaxy (M51) and companion galaxy">
            <a:extLst>
              <a:ext uri="{FF2B5EF4-FFF2-40B4-BE49-F238E27FC236}">
                <a16:creationId xmlns:a16="http://schemas.microsoft.com/office/drawing/2014/main" id="{FCC9CFE0-5437-78BC-A012-12E3A77EC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83"/>
          <a:stretch/>
        </p:blipFill>
        <p:spPr bwMode="auto">
          <a:xfrm>
            <a:off x="1653054" y="1192472"/>
            <a:ext cx="3801837" cy="2030275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9A818E-5830-D9F2-B9BA-5BD57E7B9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110" y="1096140"/>
            <a:ext cx="4346676" cy="2227672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0F74079-32DC-32C5-984E-85FE81DD84E0}"/>
              </a:ext>
            </a:extLst>
          </p:cNvPr>
          <p:cNvSpPr/>
          <p:nvPr/>
        </p:nvSpPr>
        <p:spPr>
          <a:xfrm>
            <a:off x="5323384" y="1776077"/>
            <a:ext cx="1545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i="1" dirty="0">
                <a:latin typeface="News Gothic MT" panose="020B0503020103020203" pitchFamily="34" charset="0"/>
              </a:rPr>
              <a:t>VS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E56A69-70A0-E6EB-0BCA-A22F0CEEC2DD}"/>
              </a:ext>
            </a:extLst>
          </p:cNvPr>
          <p:cNvSpPr txBox="1"/>
          <p:nvPr/>
        </p:nvSpPr>
        <p:spPr>
          <a:xfrm>
            <a:off x="9337223" y="2963192"/>
            <a:ext cx="22255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i="0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     </a:t>
            </a:r>
            <a:endParaRPr lang="fr-FR" sz="800" dirty="0">
              <a:solidFill>
                <a:schemeClr val="tx2">
                  <a:lumMod val="75000"/>
                  <a:lumOff val="25000"/>
                </a:schemeClr>
              </a:solidFill>
              <a:latin typeface="News Gothic MT" panose="020B0503020103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99F27A-F401-9105-BF8C-7089BA24D3C0}"/>
              </a:ext>
            </a:extLst>
          </p:cNvPr>
          <p:cNvSpPr txBox="1"/>
          <p:nvPr/>
        </p:nvSpPr>
        <p:spPr>
          <a:xfrm rot="5400000">
            <a:off x="9806946" y="3246735"/>
            <a:ext cx="4481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i="0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M51: </a:t>
            </a:r>
            <a:r>
              <a:rPr lang="en-CA" sz="800" b="0" i="0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NASA, </a:t>
            </a:r>
            <a:r>
              <a:rPr lang="en-CA" sz="800" b="0" i="0" strike="noStrike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ESA</a:t>
            </a:r>
            <a:r>
              <a:rPr lang="en-CA" sz="800" b="0" i="0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, S. Beckwith (</a:t>
            </a:r>
            <a:r>
              <a:rPr lang="en-CA" sz="800" b="0" i="0" strike="noStrike" dirty="0" err="1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STSc</a:t>
            </a:r>
            <a:r>
              <a:rPr lang="en-CA" sz="800" dirty="0" err="1">
                <a:solidFill>
                  <a:srgbClr val="657D9D"/>
                </a:solidFill>
                <a:latin typeface="News Gothic MT" panose="020B0503020103020203" pitchFamily="34" charset="0"/>
              </a:rPr>
              <a:t>I</a:t>
            </a:r>
            <a:r>
              <a:rPr lang="en-CA" sz="800" b="0" i="0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), and The Hubble Heritage Team (</a:t>
            </a:r>
            <a:r>
              <a:rPr lang="en-CA" sz="800" b="0" i="0" strike="noStrike" dirty="0" err="1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STSc</a:t>
            </a:r>
            <a:r>
              <a:rPr lang="en-CA" sz="800" dirty="0" err="1">
                <a:solidFill>
                  <a:srgbClr val="657D9D"/>
                </a:solidFill>
                <a:latin typeface="News Gothic MT" panose="020B0503020103020203" pitchFamily="34" charset="0"/>
              </a:rPr>
              <a:t>I</a:t>
            </a:r>
            <a:r>
              <a:rPr lang="en-CA" sz="800" dirty="0">
                <a:solidFill>
                  <a:srgbClr val="657D9D"/>
                </a:solidFill>
                <a:latin typeface="News Gothic MT" panose="020B0503020103020203" pitchFamily="34" charset="0"/>
              </a:rPr>
              <a:t> </a:t>
            </a:r>
            <a:r>
              <a:rPr lang="en-CA" sz="800" b="0" i="0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/</a:t>
            </a:r>
            <a:r>
              <a:rPr lang="en-CA" sz="800" b="0" i="0" strike="noStrike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AURA</a:t>
            </a:r>
            <a:r>
              <a:rPr lang="en-CA" sz="800" b="0" i="0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)</a:t>
            </a:r>
          </a:p>
          <a:p>
            <a:r>
              <a:rPr lang="en-CA" sz="800" b="0" dirty="0">
                <a:solidFill>
                  <a:srgbClr val="657D9D"/>
                </a:solidFill>
                <a:latin typeface="News Gothic MT" panose="020B0503020103020203" pitchFamily="34" charset="0"/>
              </a:rPr>
              <a:t>LMC</a:t>
            </a:r>
            <a:r>
              <a:rPr lang="en-CA" sz="800" i="0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: </a:t>
            </a:r>
            <a:r>
              <a:rPr lang="en-CA" sz="800" b="0" i="0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NASA/</a:t>
            </a:r>
            <a:r>
              <a:rPr lang="en-CA" sz="800" b="0" i="0" strike="noStrike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ESA</a:t>
            </a:r>
            <a:r>
              <a:rPr lang="en-CA" sz="800" b="0" i="0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 and the Hubble Heritage Team (</a:t>
            </a:r>
            <a:r>
              <a:rPr lang="en-CA" sz="800" b="0" i="0" strike="noStrike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AURA/</a:t>
            </a:r>
            <a:r>
              <a:rPr lang="en-CA" sz="800" b="0" i="0" strike="noStrike" dirty="0" err="1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STScI</a:t>
            </a:r>
            <a:r>
              <a:rPr lang="en-CA" sz="800" b="0" i="0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/HEIC)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D90F4E-8443-DF96-E2A7-8CD6AE24A2E6}"/>
              </a:ext>
            </a:extLst>
          </p:cNvPr>
          <p:cNvSpPr/>
          <p:nvPr/>
        </p:nvSpPr>
        <p:spPr>
          <a:xfrm>
            <a:off x="430091" y="5735732"/>
            <a:ext cx="10653695" cy="101566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latin typeface="News Gothic MT" panose="020B0503020103020203" pitchFamily="34" charset="0"/>
              </a:rPr>
              <a:t>What are the </a:t>
            </a:r>
            <a:r>
              <a:rPr lang="en-CA" sz="3000" b="1" dirty="0">
                <a:latin typeface="News Gothic MT" panose="020B0503020103020203" pitchFamily="34" charset="0"/>
              </a:rPr>
              <a:t>interplay between global </a:t>
            </a:r>
            <a:r>
              <a:rPr lang="en-CA" sz="3000" b="1" dirty="0" err="1">
                <a:latin typeface="News Gothic MT" panose="020B0503020103020203" pitchFamily="34" charset="0"/>
              </a:rPr>
              <a:t>phenomenons</a:t>
            </a:r>
            <a:r>
              <a:rPr lang="en-CA" sz="3000" b="1" dirty="0">
                <a:latin typeface="News Gothic MT" panose="020B0503020103020203" pitchFamily="34" charset="0"/>
              </a:rPr>
              <a:t> and local environments</a:t>
            </a:r>
            <a:r>
              <a:rPr lang="en-CA" sz="3000" dirty="0">
                <a:latin typeface="News Gothic MT" panose="020B0503020103020203" pitchFamily="34" charset="0"/>
              </a:rPr>
              <a:t> on the star-forming process?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4CFD0D-7F66-A6F9-7EDB-3CF0BB056848}"/>
              </a:ext>
            </a:extLst>
          </p:cNvPr>
          <p:cNvSpPr/>
          <p:nvPr/>
        </p:nvSpPr>
        <p:spPr>
          <a:xfrm>
            <a:off x="141911" y="3449612"/>
            <a:ext cx="1130764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500" b="1" dirty="0">
                <a:latin typeface="News Gothic MT" panose="020B0503020103020203" pitchFamily="34" charset="0"/>
              </a:rPr>
              <a:t>At large scales</a:t>
            </a:r>
            <a:r>
              <a:rPr lang="en-CA" sz="2500" dirty="0">
                <a:latin typeface="News Gothic MT" panose="020B0503020103020203" pitchFamily="34" charset="0"/>
              </a:rPr>
              <a:t> </a:t>
            </a:r>
            <a:r>
              <a:rPr lang="en-CA" sz="2500" b="1" dirty="0">
                <a:latin typeface="News Gothic MT" panose="020B0503020103020203" pitchFamily="34" charset="0"/>
              </a:rPr>
              <a:t>star formation can be measured as a global phenomenon</a:t>
            </a:r>
          </a:p>
          <a:p>
            <a:pPr algn="r"/>
            <a:r>
              <a:rPr lang="en-CA" sz="2500" dirty="0">
                <a:latin typeface="News Gothic MT" panose="020B0503020103020203" pitchFamily="34" charset="0"/>
              </a:rPr>
              <a:t> i.e. gas density and the star formation rate (SFR) </a:t>
            </a:r>
          </a:p>
          <a:p>
            <a:pPr algn="r"/>
            <a:r>
              <a:rPr lang="en-CA" sz="2500" dirty="0">
                <a:latin typeface="News Gothic MT" panose="020B0503020103020203" pitchFamily="34" charset="0"/>
              </a:rPr>
              <a:t>are averaged over galactic scales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94D13A-04EB-4791-B034-D3B01E8843EE}"/>
              </a:ext>
            </a:extLst>
          </p:cNvPr>
          <p:cNvSpPr/>
          <p:nvPr/>
        </p:nvSpPr>
        <p:spPr>
          <a:xfrm>
            <a:off x="89211" y="4778579"/>
            <a:ext cx="113076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500" b="1" dirty="0">
                <a:latin typeface="News Gothic MT" panose="020B0503020103020203" pitchFamily="34" charset="0"/>
              </a:rPr>
              <a:t>But the local </a:t>
            </a:r>
            <a:r>
              <a:rPr lang="en-CA" sz="2500" b="1" dirty="0">
                <a:latin typeface="News Gothic MT" panose="020B0503020103020203" pitchFamily="34" charset="0"/>
              </a:rPr>
              <a:t>environment</a:t>
            </a:r>
            <a:r>
              <a:rPr lang="fr-CA" sz="2500" b="1" dirty="0">
                <a:latin typeface="News Gothic MT" panose="020B0503020103020203" pitchFamily="34" charset="0"/>
              </a:rPr>
              <a:t> has the final </a:t>
            </a:r>
            <a:r>
              <a:rPr lang="fr-CA" sz="2500" b="1" dirty="0" err="1">
                <a:latin typeface="News Gothic MT" panose="020B0503020103020203" pitchFamily="34" charset="0"/>
              </a:rPr>
              <a:t>word</a:t>
            </a:r>
            <a:r>
              <a:rPr lang="fr-CA" sz="2500" b="1" dirty="0">
                <a:latin typeface="News Gothic MT" panose="020B0503020103020203" pitchFamily="34" charset="0"/>
              </a:rPr>
              <a:t> in the star-forming process</a:t>
            </a:r>
          </a:p>
          <a:p>
            <a:pPr algn="r"/>
            <a:r>
              <a:rPr lang="fr-CA" sz="2500" b="1" dirty="0">
                <a:latin typeface="News Gothic MT" panose="020B0503020103020203" pitchFamily="34" charset="0"/>
              </a:rPr>
              <a:t> </a:t>
            </a:r>
            <a:r>
              <a:rPr lang="fr-CA" sz="2500" dirty="0">
                <a:latin typeface="News Gothic MT" panose="020B0503020103020203" pitchFamily="34" charset="0"/>
              </a:rPr>
              <a:t>i.e. if the conditions for star formation are met or not</a:t>
            </a:r>
            <a:endParaRPr lang="fr-FR" sz="2500" dirty="0">
              <a:latin typeface="News Gothic MT" panose="020B0503020103020203" pitchFamily="34" charset="0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01EDA674-5217-718B-F04A-3DB1EA23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2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15250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5" grpId="0" animBg="1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06C73D9-236A-4317-85D4-63D0DA26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20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DA0C9E-11B3-A855-D466-47CAA7DD80F2}"/>
              </a:ext>
            </a:extLst>
          </p:cNvPr>
          <p:cNvSpPr/>
          <p:nvPr/>
        </p:nvSpPr>
        <p:spPr>
          <a:xfrm>
            <a:off x="181969" y="171566"/>
            <a:ext cx="9984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latin typeface="News Gothic MT" panose="020B0503020103020203" pitchFamily="34" charset="0"/>
              </a:rPr>
              <a:t>Conclusions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905524-D5BA-A8BB-0EC5-EEB2876BF713}"/>
              </a:ext>
            </a:extLst>
          </p:cNvPr>
          <p:cNvSpPr/>
          <p:nvPr/>
        </p:nvSpPr>
        <p:spPr>
          <a:xfrm>
            <a:off x="430440" y="835956"/>
            <a:ext cx="115795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fr-FR" sz="3200" dirty="0">
                <a:latin typeface="News Gothic MT" panose="020B0503020103020203" pitchFamily="34" charset="0"/>
              </a:rPr>
              <a:t>The </a:t>
            </a:r>
            <a:r>
              <a:rPr lang="fr-FR" sz="3200" dirty="0" err="1">
                <a:latin typeface="News Gothic MT" panose="020B0503020103020203" pitchFamily="34" charset="0"/>
              </a:rPr>
              <a:t>chemical</a:t>
            </a:r>
            <a:r>
              <a:rPr lang="fr-FR" sz="3200" dirty="0">
                <a:latin typeface="News Gothic MT" panose="020B0503020103020203" pitchFamily="34" charset="0"/>
              </a:rPr>
              <a:t> </a:t>
            </a:r>
            <a:r>
              <a:rPr lang="fr-FR" sz="3200" dirty="0" err="1">
                <a:latin typeface="News Gothic MT" panose="020B0503020103020203" pitchFamily="34" charset="0"/>
              </a:rPr>
              <a:t>properties</a:t>
            </a:r>
            <a:r>
              <a:rPr lang="fr-FR" sz="3200" dirty="0">
                <a:latin typeface="News Gothic MT" panose="020B0503020103020203" pitchFamily="34" charset="0"/>
              </a:rPr>
              <a:t> of </a:t>
            </a:r>
            <a:r>
              <a:rPr lang="fr-FR" sz="3200" b="1" dirty="0">
                <a:latin typeface="News Gothic MT" panose="020B0503020103020203" pitchFamily="34" charset="0"/>
              </a:rPr>
              <a:t>star-forming </a:t>
            </a:r>
            <a:r>
              <a:rPr lang="fr-FR" sz="3200" b="1" dirty="0" err="1">
                <a:latin typeface="News Gothic MT" panose="020B0503020103020203" pitchFamily="34" charset="0"/>
              </a:rPr>
              <a:t>regions</a:t>
            </a:r>
            <a:r>
              <a:rPr lang="fr-FR" sz="3200" b="1" dirty="0">
                <a:latin typeface="News Gothic MT" panose="020B0503020103020203" pitchFamily="34" charset="0"/>
              </a:rPr>
              <a:t> </a:t>
            </a:r>
            <a:r>
              <a:rPr lang="fr-FR" sz="3200" b="1" dirty="0" err="1">
                <a:latin typeface="News Gothic MT" panose="020B0503020103020203" pitchFamily="34" charset="0"/>
              </a:rPr>
              <a:t>appears</a:t>
            </a:r>
            <a:r>
              <a:rPr lang="fr-FR" sz="3200" b="1" dirty="0">
                <a:latin typeface="News Gothic MT" panose="020B0503020103020203" pitchFamily="34" charset="0"/>
              </a:rPr>
              <a:t> to </a:t>
            </a:r>
            <a:r>
              <a:rPr lang="fr-FR" sz="3200" b="1" dirty="0" err="1">
                <a:latin typeface="News Gothic MT" panose="020B0503020103020203" pitchFamily="34" charset="0"/>
              </a:rPr>
              <a:t>be</a:t>
            </a:r>
            <a:r>
              <a:rPr lang="fr-FR" sz="3200" b="1" dirty="0">
                <a:latin typeface="News Gothic MT" panose="020B0503020103020203" pitchFamily="34" charset="0"/>
              </a:rPr>
              <a:t> </a:t>
            </a:r>
            <a:r>
              <a:rPr lang="fr-FR" sz="3200" b="1" dirty="0" err="1">
                <a:latin typeface="News Gothic MT" panose="020B0503020103020203" pitchFamily="34" charset="0"/>
              </a:rPr>
              <a:t>different</a:t>
            </a:r>
            <a:r>
              <a:rPr lang="fr-FR" sz="3200" b="1" dirty="0">
                <a:latin typeface="News Gothic MT" panose="020B0503020103020203" pitchFamily="34" charset="0"/>
              </a:rPr>
              <a:t> </a:t>
            </a:r>
            <a:r>
              <a:rPr lang="fr-FR" sz="3200" dirty="0" err="1">
                <a:latin typeface="News Gothic MT" panose="020B0503020103020203" pitchFamily="34" charset="0"/>
              </a:rPr>
              <a:t>based</a:t>
            </a:r>
            <a:r>
              <a:rPr lang="fr-FR" sz="3200" dirty="0">
                <a:latin typeface="News Gothic MT" panose="020B0503020103020203" pitchFamily="34" charset="0"/>
              </a:rPr>
              <a:t> on </a:t>
            </a:r>
            <a:r>
              <a:rPr lang="fr-FR" sz="3200" dirty="0" err="1">
                <a:latin typeface="News Gothic MT" panose="020B0503020103020203" pitchFamily="34" charset="0"/>
              </a:rPr>
              <a:t>their</a:t>
            </a:r>
            <a:r>
              <a:rPr lang="fr-FR" sz="3200" dirty="0">
                <a:latin typeface="News Gothic MT" panose="020B0503020103020203" pitchFamily="34" charset="0"/>
              </a:rPr>
              <a:t> location </a:t>
            </a:r>
            <a:r>
              <a:rPr lang="fr-FR" sz="3200" dirty="0" err="1">
                <a:latin typeface="News Gothic MT" panose="020B0503020103020203" pitchFamily="34" charset="0"/>
              </a:rPr>
              <a:t>within</a:t>
            </a:r>
            <a:r>
              <a:rPr lang="fr-FR" sz="3200" dirty="0">
                <a:latin typeface="News Gothic MT" panose="020B0503020103020203" pitchFamily="34" charset="0"/>
              </a:rPr>
              <a:t> the </a:t>
            </a:r>
            <a:r>
              <a:rPr lang="fr-FR" sz="3200" dirty="0" err="1">
                <a:latin typeface="News Gothic MT" panose="020B0503020103020203" pitchFamily="34" charset="0"/>
              </a:rPr>
              <a:t>galaxy</a:t>
            </a:r>
            <a:endParaRPr lang="fr-FR" sz="3200" dirty="0">
              <a:latin typeface="News Gothic MT" panose="020B0503020103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DD7973-4731-2E42-DB80-1F338BADC65E}"/>
              </a:ext>
            </a:extLst>
          </p:cNvPr>
          <p:cNvSpPr/>
          <p:nvPr/>
        </p:nvSpPr>
        <p:spPr>
          <a:xfrm>
            <a:off x="430440" y="1920486"/>
            <a:ext cx="11175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 startAt="2"/>
            </a:pPr>
            <a:r>
              <a:rPr lang="fr-FR" sz="3200" dirty="0">
                <a:latin typeface="News Gothic MT" panose="020B0503020103020203" pitchFamily="34" charset="0"/>
              </a:rPr>
              <a:t>The </a:t>
            </a:r>
            <a:r>
              <a:rPr lang="fr-FR" sz="3200" b="1" dirty="0">
                <a:latin typeface="News Gothic MT" panose="020B0503020103020203" pitchFamily="34" charset="0"/>
              </a:rPr>
              <a:t>bar structure </a:t>
            </a:r>
            <a:r>
              <a:rPr lang="fr-FR" sz="3200" b="1" dirty="0" err="1">
                <a:latin typeface="News Gothic MT" panose="020B0503020103020203" pitchFamily="34" charset="0"/>
              </a:rPr>
              <a:t>is</a:t>
            </a:r>
            <a:r>
              <a:rPr lang="fr-FR" sz="3200" b="1" dirty="0">
                <a:latin typeface="News Gothic MT" panose="020B0503020103020203" pitchFamily="34" charset="0"/>
              </a:rPr>
              <a:t> </a:t>
            </a:r>
            <a:r>
              <a:rPr lang="fr-FR" sz="3200" b="1" dirty="0" err="1">
                <a:latin typeface="News Gothic MT" panose="020B0503020103020203" pitchFamily="34" charset="0"/>
              </a:rPr>
              <a:t>probably</a:t>
            </a:r>
            <a:r>
              <a:rPr lang="fr-FR" sz="3200" b="1" dirty="0">
                <a:latin typeface="News Gothic MT" panose="020B0503020103020203" pitchFamily="34" charset="0"/>
              </a:rPr>
              <a:t> </a:t>
            </a:r>
            <a:r>
              <a:rPr lang="fr-FR" sz="3200" b="1" dirty="0" err="1">
                <a:latin typeface="News Gothic MT" panose="020B0503020103020203" pitchFamily="34" charset="0"/>
              </a:rPr>
              <a:t>recent</a:t>
            </a:r>
            <a:r>
              <a:rPr lang="fr-FR" sz="3200" b="1" dirty="0">
                <a:latin typeface="News Gothic MT" panose="020B0503020103020203" pitchFamily="34" charset="0"/>
              </a:rPr>
              <a:t> </a:t>
            </a:r>
            <a:r>
              <a:rPr lang="fr-FR" sz="3200" dirty="0">
                <a:latin typeface="News Gothic MT" panose="020B0503020103020203" pitchFamily="34" charset="0"/>
              </a:rPr>
              <a:t>and </a:t>
            </a:r>
            <a:r>
              <a:rPr lang="fr-FR" sz="3200" dirty="0" err="1">
                <a:latin typeface="News Gothic MT" panose="020B0503020103020203" pitchFamily="34" charset="0"/>
              </a:rPr>
              <a:t>it</a:t>
            </a:r>
            <a:r>
              <a:rPr lang="fr-FR" sz="3200" dirty="0">
                <a:latin typeface="News Gothic MT" panose="020B0503020103020203" pitchFamily="34" charset="0"/>
              </a:rPr>
              <a:t> </a:t>
            </a:r>
            <a:r>
              <a:rPr lang="fr-FR" sz="3200" dirty="0" err="1">
                <a:latin typeface="News Gothic MT" panose="020B0503020103020203" pitchFamily="34" charset="0"/>
              </a:rPr>
              <a:t>did</a:t>
            </a:r>
            <a:r>
              <a:rPr lang="fr-FR" sz="3200" dirty="0">
                <a:latin typeface="News Gothic MT" panose="020B0503020103020203" pitchFamily="34" charset="0"/>
              </a:rPr>
              <a:t> have the time to influence the </a:t>
            </a:r>
            <a:r>
              <a:rPr lang="fr-FR" sz="3200" dirty="0" err="1">
                <a:latin typeface="News Gothic MT" panose="020B0503020103020203" pitchFamily="34" charset="0"/>
              </a:rPr>
              <a:t>galaxy</a:t>
            </a:r>
            <a:endParaRPr lang="fr-FR" sz="3200" dirty="0">
              <a:latin typeface="News Gothic MT" panose="020B0503020103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AD4D99-8472-E2B3-0AF8-2B6DC004B523}"/>
              </a:ext>
            </a:extLst>
          </p:cNvPr>
          <p:cNvSpPr/>
          <p:nvPr/>
        </p:nvSpPr>
        <p:spPr>
          <a:xfrm>
            <a:off x="430440" y="2984831"/>
            <a:ext cx="11683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News Gothic MT" panose="020B0503020103020203" pitchFamily="34" charset="0"/>
              </a:rPr>
              <a:t>3) </a:t>
            </a:r>
            <a:r>
              <a:rPr lang="fr-FR" sz="3200" b="1" dirty="0" err="1">
                <a:latin typeface="News Gothic MT" panose="020B0503020103020203" pitchFamily="34" charset="0"/>
              </a:rPr>
              <a:t>Sustained</a:t>
            </a:r>
            <a:r>
              <a:rPr lang="fr-FR" sz="3200" b="1" dirty="0">
                <a:latin typeface="News Gothic MT" panose="020B0503020103020203" pitchFamily="34" charset="0"/>
              </a:rPr>
              <a:t> star formation </a:t>
            </a:r>
            <a:r>
              <a:rPr lang="fr-FR" sz="3200" dirty="0" err="1">
                <a:latin typeface="News Gothic MT" panose="020B0503020103020203" pitchFamily="34" charset="0"/>
              </a:rPr>
              <a:t>scattered</a:t>
            </a:r>
            <a:r>
              <a:rPr lang="fr-FR" sz="3200" dirty="0">
                <a:latin typeface="News Gothic MT" panose="020B0503020103020203" pitchFamily="34" charset="0"/>
              </a:rPr>
              <a:t> </a:t>
            </a:r>
            <a:r>
              <a:rPr lang="fr-FR" sz="3200" dirty="0" err="1">
                <a:latin typeface="News Gothic MT" panose="020B0503020103020203" pitchFamily="34" charset="0"/>
              </a:rPr>
              <a:t>throughout</a:t>
            </a:r>
            <a:r>
              <a:rPr lang="fr-FR" sz="3200" dirty="0">
                <a:latin typeface="News Gothic MT" panose="020B0503020103020203" pitchFamily="34" charset="0"/>
              </a:rPr>
              <a:t> the </a:t>
            </a:r>
            <a:r>
              <a:rPr lang="fr-FR" sz="3200" dirty="0" err="1">
                <a:latin typeface="News Gothic MT" panose="020B0503020103020203" pitchFamily="34" charset="0"/>
              </a:rPr>
              <a:t>galaxy</a:t>
            </a:r>
            <a:endParaRPr lang="fr-FR" sz="3200" dirty="0">
              <a:latin typeface="News Gothic MT" panose="020B0503020103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9D5A8A-B772-8819-2782-AEF10597E3A1}"/>
              </a:ext>
            </a:extLst>
          </p:cNvPr>
          <p:cNvSpPr/>
          <p:nvPr/>
        </p:nvSpPr>
        <p:spPr>
          <a:xfrm>
            <a:off x="4419533" y="4078886"/>
            <a:ext cx="7195878" cy="166199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CA" sz="2400" b="1" dirty="0">
                <a:latin typeface="News Gothic MT" panose="020B0503020103020203" pitchFamily="34" charset="0"/>
              </a:rPr>
              <a:t>Many possibilities to explain the conclusions:</a:t>
            </a:r>
          </a:p>
          <a:p>
            <a:pPr marL="457200" indent="-457200">
              <a:buFont typeface="Wingdings" pitchFamily="2" charset="2"/>
              <a:buChar char="§"/>
            </a:pPr>
            <a:endParaRPr lang="en-CA" sz="600" b="1" dirty="0">
              <a:latin typeface="News Gothic MT" panose="020B0503020103020203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CA" sz="2400" b="1" dirty="0">
                <a:latin typeface="News Gothic MT" panose="020B0503020103020203" pitchFamily="34" charset="0"/>
              </a:rPr>
              <a:t>Collision (or interaction) </a:t>
            </a:r>
            <a:r>
              <a:rPr lang="en-CA" sz="2400" dirty="0">
                <a:latin typeface="News Gothic MT" panose="020B0503020103020203" pitchFamily="34" charset="0"/>
              </a:rPr>
              <a:t>with another galaxy?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CA" sz="2400" b="1" dirty="0">
                <a:latin typeface="News Gothic MT" panose="020B0503020103020203" pitchFamily="34" charset="0"/>
              </a:rPr>
              <a:t>Accretion </a:t>
            </a:r>
            <a:r>
              <a:rPr lang="en-CA" sz="2400" dirty="0">
                <a:latin typeface="News Gothic MT" panose="020B0503020103020203" pitchFamily="34" charset="0"/>
              </a:rPr>
              <a:t>from a nearby cloud?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CA" sz="2400" b="1" dirty="0">
                <a:latin typeface="News Gothic MT" panose="020B0503020103020203" pitchFamily="34" charset="0"/>
              </a:rPr>
              <a:t>“Natural asymmetries” </a:t>
            </a:r>
            <a:r>
              <a:rPr lang="en-CA" sz="2400" dirty="0">
                <a:latin typeface="News Gothic MT" panose="020B0503020103020203" pitchFamily="34" charset="0"/>
              </a:rPr>
              <a:t>that are evolving?</a:t>
            </a:r>
          </a:p>
        </p:txBody>
      </p:sp>
      <p:pic>
        <p:nvPicPr>
          <p:cNvPr id="9" name="Picture 8" descr="A picture containing indoor, cat, mammal, domestic cat&#10;&#10;Description automatically generated">
            <a:extLst>
              <a:ext uri="{FF2B5EF4-FFF2-40B4-BE49-F238E27FC236}">
                <a16:creationId xmlns:a16="http://schemas.microsoft.com/office/drawing/2014/main" id="{F0635BD6-DA15-DB78-83D6-5BC5EDF05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99" y="4069118"/>
            <a:ext cx="3816429" cy="286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B553164B-7132-B667-681E-17210F1C6CBD}"/>
              </a:ext>
            </a:extLst>
          </p:cNvPr>
          <p:cNvSpPr/>
          <p:nvPr/>
        </p:nvSpPr>
        <p:spPr>
          <a:xfrm>
            <a:off x="3821571" y="6069418"/>
            <a:ext cx="2820021" cy="707886"/>
          </a:xfrm>
          <a:prstGeom prst="wedgeEllipseCallout">
            <a:avLst>
              <a:gd name="adj1" fmla="val -58987"/>
              <a:gd name="adj2" fmla="val -4020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C85E9-D93B-7ED3-6CC8-C601F330637C}"/>
              </a:ext>
            </a:extLst>
          </p:cNvPr>
          <p:cNvSpPr txBox="1"/>
          <p:nvPr/>
        </p:nvSpPr>
        <p:spPr>
          <a:xfrm>
            <a:off x="3976205" y="6066810"/>
            <a:ext cx="31263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400" b="1" dirty="0">
                <a:latin typeface="News Gothic MT" panose="020B0503020103020203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018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CDA0C9E-11B3-A855-D466-47CAA7DD80F2}"/>
              </a:ext>
            </a:extLst>
          </p:cNvPr>
          <p:cNvSpPr/>
          <p:nvPr/>
        </p:nvSpPr>
        <p:spPr>
          <a:xfrm>
            <a:off x="181969" y="171566"/>
            <a:ext cx="9984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latin typeface="News Gothic MT" panose="020B0503020103020203" pitchFamily="34" charset="0"/>
              </a:rPr>
              <a:t>Backup slide: </a:t>
            </a:r>
            <a:r>
              <a:rPr lang="fr-FR" sz="4400" b="1" dirty="0" err="1">
                <a:latin typeface="News Gothic MT" panose="020B0503020103020203" pitchFamily="34" charset="0"/>
              </a:rPr>
              <a:t>metallicity</a:t>
            </a:r>
            <a:r>
              <a:rPr lang="fr-FR" sz="4400" b="1" dirty="0">
                <a:latin typeface="News Gothic MT" panose="020B0503020103020203" pitchFamily="34" charset="0"/>
              </a:rPr>
              <a:t> </a:t>
            </a:r>
            <a:r>
              <a:rPr lang="fr-FR" sz="4400" b="1" dirty="0" err="1">
                <a:latin typeface="News Gothic MT" panose="020B0503020103020203" pitchFamily="34" charset="0"/>
              </a:rPr>
              <a:t>calibrator</a:t>
            </a:r>
            <a:endParaRPr lang="fr-FR" sz="4400" b="1" dirty="0">
              <a:latin typeface="News Gothic MT" panose="020B0503020103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7F55FA-513E-6AE4-0814-DFB0F5268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25" y="1622203"/>
            <a:ext cx="7677425" cy="51266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AE076F-3E4A-4B87-42D6-19313F3A1D1A}"/>
              </a:ext>
            </a:extLst>
          </p:cNvPr>
          <p:cNvSpPr/>
          <p:nvPr/>
        </p:nvSpPr>
        <p:spPr>
          <a:xfrm>
            <a:off x="0" y="928981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700" dirty="0">
                <a:latin typeface="News Gothic MT" panose="020B0503020103020203" pitchFamily="34" charset="0"/>
              </a:rPr>
              <a:t>⚠️ </a:t>
            </a:r>
            <a:r>
              <a:rPr lang="fr-FR" sz="2700" dirty="0" err="1">
                <a:latin typeface="News Gothic MT" panose="020B0503020103020203" pitchFamily="34" charset="0"/>
              </a:rPr>
              <a:t>is</a:t>
            </a:r>
            <a:r>
              <a:rPr lang="fr-FR" sz="2700" dirty="0">
                <a:latin typeface="News Gothic MT" panose="020B0503020103020203" pitchFamily="34" charset="0"/>
              </a:rPr>
              <a:t> </a:t>
            </a:r>
            <a:r>
              <a:rPr lang="fr-FR" sz="2700" dirty="0" err="1">
                <a:latin typeface="News Gothic MT" panose="020B0503020103020203" pitchFamily="34" charset="0"/>
              </a:rPr>
              <a:t>very</a:t>
            </a:r>
            <a:r>
              <a:rPr lang="fr-FR" sz="2700" dirty="0">
                <a:latin typeface="News Gothic MT" panose="020B0503020103020203" pitchFamily="34" charset="0"/>
              </a:rPr>
              <a:t> </a:t>
            </a:r>
            <a:r>
              <a:rPr lang="fr-FR" sz="2700" b="1" dirty="0" err="1">
                <a:latin typeface="News Gothic MT" panose="020B0503020103020203" pitchFamily="34" charset="0"/>
              </a:rPr>
              <a:t>dependent</a:t>
            </a:r>
            <a:r>
              <a:rPr lang="fr-FR" sz="2700" b="1" dirty="0">
                <a:latin typeface="News Gothic MT" panose="020B0503020103020203" pitchFamily="34" charset="0"/>
              </a:rPr>
              <a:t> on the </a:t>
            </a:r>
            <a:r>
              <a:rPr lang="fr-FR" sz="2700" b="1" dirty="0" err="1">
                <a:latin typeface="News Gothic MT" panose="020B0503020103020203" pitchFamily="34" charset="0"/>
              </a:rPr>
              <a:t>calibrator</a:t>
            </a:r>
            <a:r>
              <a:rPr lang="fr-FR" sz="2700" b="1" dirty="0">
                <a:latin typeface="News Gothic MT" panose="020B0503020103020203" pitchFamily="34" charset="0"/>
              </a:rPr>
              <a:t> </a:t>
            </a:r>
            <a:r>
              <a:rPr lang="fr-FR" sz="2700" dirty="0" err="1">
                <a:latin typeface="News Gothic MT" panose="020B0503020103020203" pitchFamily="34" charset="0"/>
              </a:rPr>
              <a:t>used</a:t>
            </a:r>
            <a:r>
              <a:rPr lang="fr-FR" sz="2700" dirty="0">
                <a:latin typeface="News Gothic MT" panose="020B0503020103020203" pitchFamily="34" charset="0"/>
              </a:rPr>
              <a:t> to </a:t>
            </a:r>
            <a:r>
              <a:rPr lang="fr-FR" sz="2700" dirty="0" err="1">
                <a:latin typeface="News Gothic MT" panose="020B0503020103020203" pitchFamily="34" charset="0"/>
              </a:rPr>
              <a:t>compute</a:t>
            </a:r>
            <a:r>
              <a:rPr lang="fr-FR" sz="2700" dirty="0">
                <a:latin typeface="News Gothic MT" panose="020B0503020103020203" pitchFamily="34" charset="0"/>
              </a:rPr>
              <a:t> the </a:t>
            </a:r>
            <a:r>
              <a:rPr lang="fr-FR" sz="2700" dirty="0" err="1">
                <a:latin typeface="News Gothic MT" panose="020B0503020103020203" pitchFamily="34" charset="0"/>
              </a:rPr>
              <a:t>metallicity</a:t>
            </a:r>
            <a:r>
              <a:rPr lang="fr-FR" sz="2700" dirty="0">
                <a:latin typeface="News Gothic MT" panose="020B0503020103020203" pitchFamily="34" charset="0"/>
              </a:rPr>
              <a:t> ⚠️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876BCE1-D49A-650D-AA4D-D1F76180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21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704DD-2B6F-C441-1312-84A29B714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792" y="3058768"/>
            <a:ext cx="5158283" cy="1885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92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7F4F86-B3C4-A946-4589-760AEF513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01" y="1605946"/>
            <a:ext cx="4556123" cy="460748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06C73D9-236A-4317-85D4-63D0DA26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22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4BD7E-7D81-15D8-4DE2-F107E33A9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97" t="46877" r="8689" b="8910"/>
          <a:stretch/>
        </p:blipFill>
        <p:spPr>
          <a:xfrm>
            <a:off x="5747701" y="3061819"/>
            <a:ext cx="6444299" cy="232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8AE04-EFB8-A758-FBD9-539919532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73" t="5671" r="11730" b="60777"/>
          <a:stretch/>
        </p:blipFill>
        <p:spPr>
          <a:xfrm>
            <a:off x="6032294" y="1676258"/>
            <a:ext cx="5875111" cy="170450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AC9700-0906-9ACD-CA07-FC6A249D9953}"/>
              </a:ext>
            </a:extLst>
          </p:cNvPr>
          <p:cNvCxnSpPr>
            <a:cxnSpLocks/>
          </p:cNvCxnSpPr>
          <p:nvPr/>
        </p:nvCxnSpPr>
        <p:spPr>
          <a:xfrm>
            <a:off x="4331368" y="2088663"/>
            <a:ext cx="1579378" cy="54215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FD4D56C-869F-1F7D-D0C6-E1E1B7E23F8D}"/>
              </a:ext>
            </a:extLst>
          </p:cNvPr>
          <p:cNvSpPr/>
          <p:nvPr/>
        </p:nvSpPr>
        <p:spPr>
          <a:xfrm>
            <a:off x="7024657" y="1013145"/>
            <a:ext cx="4080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>
                <a:latin typeface="News Gothic MT" panose="020B0503020103020203" pitchFamily="34" charset="0"/>
              </a:rPr>
              <a:t>region</a:t>
            </a:r>
            <a:r>
              <a:rPr lang="fr-FR" sz="2000" dirty="0">
                <a:latin typeface="News Gothic MT" panose="020B0503020103020203" pitchFamily="34" charset="0"/>
              </a:rPr>
              <a:t> #588 </a:t>
            </a:r>
            <a:r>
              <a:rPr lang="fr-FR" sz="2000" dirty="0" err="1">
                <a:latin typeface="News Gothic MT" panose="020B0503020103020203" pitchFamily="34" charset="0"/>
              </a:rPr>
              <a:t>is</a:t>
            </a:r>
            <a:r>
              <a:rPr lang="fr-FR" sz="2000" dirty="0">
                <a:latin typeface="News Gothic MT" panose="020B0503020103020203" pitchFamily="34" charset="0"/>
              </a:rPr>
              <a:t> not an H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r>
              <a:rPr lang="fr-FR" sz="2000" dirty="0">
                <a:latin typeface="News Gothic MT" panose="020B0503020103020203" pitchFamily="34" charset="0"/>
              </a:rPr>
              <a:t> </a:t>
            </a:r>
            <a:r>
              <a:rPr lang="fr-FR" sz="2000" dirty="0" err="1">
                <a:latin typeface="News Gothic MT" panose="020B0503020103020203" pitchFamily="34" charset="0"/>
              </a:rPr>
              <a:t>region</a:t>
            </a:r>
            <a:r>
              <a:rPr lang="fr-FR" sz="2000" dirty="0">
                <a:latin typeface="News Gothic MT" panose="020B0503020103020203" pitchFamily="34" charset="0"/>
              </a:rPr>
              <a:t>, but a </a:t>
            </a:r>
            <a:r>
              <a:rPr lang="fr-FR" sz="2000" dirty="0" err="1">
                <a:latin typeface="News Gothic MT" panose="020B0503020103020203" pitchFamily="34" charset="0"/>
              </a:rPr>
              <a:t>supernovae</a:t>
            </a:r>
            <a:r>
              <a:rPr lang="fr-FR" sz="2000" dirty="0">
                <a:latin typeface="News Gothic MT" panose="020B0503020103020203" pitchFamily="34" charset="0"/>
              </a:rPr>
              <a:t> </a:t>
            </a:r>
            <a:r>
              <a:rPr lang="fr-FR" sz="2000" dirty="0" err="1">
                <a:latin typeface="News Gothic MT" panose="020B0503020103020203" pitchFamily="34" charset="0"/>
              </a:rPr>
              <a:t>remanent</a:t>
            </a:r>
            <a:endParaRPr lang="fr-FR" sz="2000" dirty="0">
              <a:latin typeface="News Gothic MT" panose="020B0503020103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DD32B4-3681-1FFC-7E6F-B317F731644E}"/>
              </a:ext>
            </a:extLst>
          </p:cNvPr>
          <p:cNvSpPr/>
          <p:nvPr/>
        </p:nvSpPr>
        <p:spPr>
          <a:xfrm>
            <a:off x="6248091" y="4179043"/>
            <a:ext cx="493018" cy="9481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E4B536-A54D-3E9F-EC49-3E5B8BE69D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56" t="48015" r="62304" b="5671"/>
          <a:stretch/>
        </p:blipFill>
        <p:spPr>
          <a:xfrm>
            <a:off x="4746321" y="5348587"/>
            <a:ext cx="1408042" cy="15179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BFDBFC5-4363-471F-900B-23EEDA8B0167}"/>
              </a:ext>
            </a:extLst>
          </p:cNvPr>
          <p:cNvSpPr/>
          <p:nvPr/>
        </p:nvSpPr>
        <p:spPr>
          <a:xfrm>
            <a:off x="5109113" y="6206871"/>
            <a:ext cx="268041" cy="3545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3A743C-7AA5-2A49-8708-F963AF6F1552}"/>
              </a:ext>
            </a:extLst>
          </p:cNvPr>
          <p:cNvSpPr txBox="1"/>
          <p:nvPr/>
        </p:nvSpPr>
        <p:spPr>
          <a:xfrm>
            <a:off x="10291223" y="3401225"/>
            <a:ext cx="6838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solidFill>
                  <a:srgbClr val="0070C0"/>
                </a:solidFill>
                <a:effectLst/>
                <a:latin typeface="News Gothic MT" panose="020B0503020103020203" pitchFamily="34" charset="0"/>
              </a:rPr>
              <a:t>SN1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FA418C-F093-D831-AB44-7B2FA72A6D00}"/>
              </a:ext>
            </a:extLst>
          </p:cNvPr>
          <p:cNvSpPr txBox="1"/>
          <p:nvPr/>
        </p:nvSpPr>
        <p:spPr>
          <a:xfrm>
            <a:off x="8017330" y="3401224"/>
            <a:ext cx="6867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solidFill>
                  <a:srgbClr val="00B050"/>
                </a:solidFill>
                <a:effectLst/>
                <a:latin typeface="News Gothic MT" panose="020B0503020103020203" pitchFamily="34" charset="0"/>
              </a:rPr>
              <a:t>SN2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4D2C8D-C33A-C53B-9FDC-A8B22C2F259D}"/>
              </a:ext>
            </a:extLst>
          </p:cNvPr>
          <p:cNvSpPr txBox="1"/>
          <p:nvPr/>
        </p:nvSpPr>
        <p:spPr>
          <a:xfrm>
            <a:off x="5910746" y="3401224"/>
            <a:ext cx="6746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solidFill>
                  <a:srgbClr val="FF0000"/>
                </a:solidFill>
                <a:effectLst/>
                <a:latin typeface="News Gothic MT" panose="020B0503020103020203" pitchFamily="34" charset="0"/>
              </a:rPr>
              <a:t>SN3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7FD5921-F57D-1F1C-5503-E3FDD97F5044}"/>
                  </a:ext>
                </a:extLst>
              </p:cNvPr>
              <p:cNvSpPr/>
              <p:nvPr/>
            </p:nvSpPr>
            <p:spPr>
              <a:xfrm>
                <a:off x="6741109" y="5620051"/>
                <a:ext cx="4742130" cy="101566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dirty="0">
                    <a:latin typeface="News Gothic MT" panose="020B0503020103020203" pitchFamily="34" charset="0"/>
                  </a:rPr>
                  <a:t>Regions </a:t>
                </a:r>
                <a:r>
                  <a:rPr lang="fr-FR" sz="2000" dirty="0" err="1">
                    <a:latin typeface="News Gothic MT" panose="020B0503020103020203" pitchFamily="34" charset="0"/>
                  </a:rPr>
                  <a:t>with</a:t>
                </a:r>
                <a:r>
                  <a:rPr lang="fr-FR" sz="2000" dirty="0">
                    <a:latin typeface="News Gothic MT" panose="020B0503020103020203" pitchFamily="34" charset="0"/>
                  </a:rPr>
                  <a:t> </a:t>
                </a:r>
                <a:r>
                  <a:rPr lang="fr-FR" sz="2000" dirty="0" err="1">
                    <a:latin typeface="News Gothic MT" panose="020B0503020103020203" pitchFamily="34" charset="0"/>
                  </a:rPr>
                  <a:t>strong</a:t>
                </a:r>
                <a:r>
                  <a:rPr lang="fr-FR" sz="2000" dirty="0">
                    <a:latin typeface="News Gothic MT" panose="020B0503020103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A" sz="2000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fr-CA" sz="2000" b="0" i="0" smtClean="0">
                        <a:latin typeface="Cambria Math" panose="02040503050406030204" pitchFamily="18" charset="0"/>
                      </a:rPr>
                      <m:t>SII</m:t>
                    </m:r>
                    <m:r>
                      <a:rPr lang="fr-CA" sz="2000" b="0" i="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fr-CA" sz="2000" b="0" i="1" smtClean="0">
                        <a:latin typeface="Cambria Math" panose="02040503050406030204" pitchFamily="18" charset="0"/>
                      </a:rPr>
                      <m:t>𝜆𝜆</m:t>
                    </m:r>
                    <m:r>
                      <a:rPr lang="fr-CA" sz="2000" b="0" i="1" smtClean="0">
                        <a:latin typeface="Cambria Math" panose="02040503050406030204" pitchFamily="18" charset="0"/>
                      </a:rPr>
                      <m:t>6716,31</m:t>
                    </m:r>
                  </m:oMath>
                </a14:m>
                <a:r>
                  <a:rPr lang="fr-FR" sz="2000" dirty="0">
                    <a:latin typeface="News Gothic MT" panose="020B0503020103020203" pitchFamily="34" charset="0"/>
                  </a:rPr>
                  <a:t>/</a:t>
                </a:r>
                <a14:m>
                  <m:oMath xmlns:m="http://schemas.openxmlformats.org/officeDocument/2006/math">
                    <m:r>
                      <a:rPr lang="fr-CA" sz="20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fr-CA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FR" sz="2000" dirty="0">
                    <a:latin typeface="News Gothic MT" panose="020B0503020103020203" pitchFamily="34" charset="0"/>
                  </a:rPr>
                  <a:t> ratios and high </a:t>
                </a:r>
                <a:r>
                  <a:rPr lang="fr-FR" sz="2000" dirty="0" err="1">
                    <a:latin typeface="News Gothic MT" panose="020B0503020103020203" pitchFamily="34" charset="0"/>
                  </a:rPr>
                  <a:t>velocity</a:t>
                </a:r>
                <a:r>
                  <a:rPr lang="fr-FR" sz="2000" dirty="0">
                    <a:latin typeface="News Gothic MT" panose="020B0503020103020203" pitchFamily="34" charset="0"/>
                  </a:rPr>
                  <a:t> dispersion are </a:t>
                </a:r>
                <a:r>
                  <a:rPr lang="fr-FR" sz="2000" dirty="0" err="1">
                    <a:latin typeface="News Gothic MT" panose="020B0503020103020203" pitchFamily="34" charset="0"/>
                  </a:rPr>
                  <a:t>thought</a:t>
                </a:r>
                <a:r>
                  <a:rPr lang="fr-FR" sz="2000" dirty="0">
                    <a:latin typeface="News Gothic MT" panose="020B0503020103020203" pitchFamily="34" charset="0"/>
                  </a:rPr>
                  <a:t> to </a:t>
                </a:r>
                <a:r>
                  <a:rPr lang="fr-FR" sz="2000" dirty="0" err="1">
                    <a:latin typeface="News Gothic MT" panose="020B0503020103020203" pitchFamily="34" charset="0"/>
                  </a:rPr>
                  <a:t>be</a:t>
                </a:r>
                <a:r>
                  <a:rPr lang="fr-FR" sz="2000" dirty="0">
                    <a:latin typeface="News Gothic MT" panose="020B0503020103020203" pitchFamily="34" charset="0"/>
                  </a:rPr>
                  <a:t> SNR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7FD5921-F57D-1F1C-5503-E3FDD97F50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109" y="5620051"/>
                <a:ext cx="4742130" cy="1015663"/>
              </a:xfrm>
              <a:prstGeom prst="rect">
                <a:avLst/>
              </a:prstGeom>
              <a:blipFill>
                <a:blip r:embed="rId6"/>
                <a:stretch>
                  <a:fillRect l="-533" t="-3659" r="-2400" b="-853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08B940A1-55E8-3321-493D-9C46FB6EE0A0}"/>
              </a:ext>
            </a:extLst>
          </p:cNvPr>
          <p:cNvSpPr/>
          <p:nvPr/>
        </p:nvSpPr>
        <p:spPr>
          <a:xfrm>
            <a:off x="181969" y="171566"/>
            <a:ext cx="107804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latin typeface="News Gothic MT" panose="020B0503020103020203" pitchFamily="34" charset="0"/>
              </a:rPr>
              <a:t>Backup slide: </a:t>
            </a:r>
            <a:r>
              <a:rPr lang="fr-FR" sz="4400" dirty="0" err="1">
                <a:latin typeface="News Gothic MT" panose="020B0503020103020203" pitchFamily="34" charset="0"/>
              </a:rPr>
              <a:t>Supernovae</a:t>
            </a:r>
            <a:r>
              <a:rPr lang="fr-FR" sz="4400" dirty="0">
                <a:latin typeface="News Gothic MT" panose="020B0503020103020203" pitchFamily="34" charset="0"/>
              </a:rPr>
              <a:t> </a:t>
            </a:r>
            <a:r>
              <a:rPr lang="fr-FR" sz="4400" dirty="0" err="1">
                <a:latin typeface="News Gothic MT" panose="020B0503020103020203" pitchFamily="34" charset="0"/>
              </a:rPr>
              <a:t>remnants</a:t>
            </a:r>
            <a:r>
              <a:rPr lang="fr-FR" sz="4400" dirty="0">
                <a:latin typeface="News Gothic MT" panose="020B0503020103020203" pitchFamily="34" charset="0"/>
              </a:rPr>
              <a:t> </a:t>
            </a:r>
          </a:p>
          <a:p>
            <a:r>
              <a:rPr lang="fr-FR" sz="4400" dirty="0">
                <a:latin typeface="News Gothic MT" panose="020B0503020103020203" pitchFamily="34" charset="0"/>
              </a:rPr>
              <a:t>in the catalogue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DFE24D7-AD65-6AE2-27C8-62D789A6C6E3}"/>
                  </a:ext>
                </a:extLst>
              </p:cNvPr>
              <p:cNvSpPr/>
              <p:nvPr/>
            </p:nvSpPr>
            <p:spPr>
              <a:xfrm>
                <a:off x="1639381" y="6193632"/>
                <a:ext cx="2952940" cy="64633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CA" b="0" i="0" smtClean="0">
                            <a:latin typeface="Cambria Math" panose="02040503050406030204" pitchFamily="18" charset="0"/>
                          </a:rPr>
                          <m:t>SII</m:t>
                        </m:r>
                      </m:e>
                    </m:d>
                    <m:r>
                      <a:rPr lang="fr-CA" b="0" i="1" smtClean="0">
                        <a:latin typeface="Cambria Math" panose="02040503050406030204" pitchFamily="18" charset="0"/>
                      </a:rPr>
                      <m:t>𝜆𝜆</m:t>
                    </m:r>
                    <m:r>
                      <a:rPr lang="fr-CA" b="0" i="1" smtClean="0">
                        <a:latin typeface="Cambria Math" panose="02040503050406030204" pitchFamily="18" charset="0"/>
                      </a:rPr>
                      <m:t>6716,31/</m:t>
                    </m:r>
                    <m:r>
                      <a:rPr lang="fr-CA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fr-CA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CA" dirty="0">
                    <a:latin typeface="News Gothic MT" panose="020B0503020103020203" pitchFamily="34" charset="0"/>
                  </a:rPr>
                  <a:t> </a:t>
                </a:r>
                <a:r>
                  <a:rPr lang="fr-CA" dirty="0" err="1">
                    <a:latin typeface="News Gothic MT" panose="020B0503020103020203" pitchFamily="34" charset="0"/>
                  </a:rPr>
                  <a:t>is</a:t>
                </a:r>
                <a:r>
                  <a:rPr lang="fr-CA" dirty="0">
                    <a:latin typeface="News Gothic MT" panose="020B0503020103020203" pitchFamily="34" charset="0"/>
                  </a:rPr>
                  <a:t> </a:t>
                </a:r>
                <a:r>
                  <a:rPr lang="fr-CA" dirty="0" err="1">
                    <a:latin typeface="News Gothic MT" panose="020B0503020103020203" pitchFamily="34" charset="0"/>
                  </a:rPr>
                  <a:t>weaker</a:t>
                </a:r>
                <a:r>
                  <a:rPr lang="fr-CA" dirty="0">
                    <a:latin typeface="News Gothic MT" panose="020B0503020103020203" pitchFamily="34" charset="0"/>
                  </a:rPr>
                  <a:t> in H</a:t>
                </a:r>
                <a:r>
                  <a:rPr lang="fr-CA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II</a:t>
                </a:r>
                <a:r>
                  <a:rPr lang="fr-CA" dirty="0">
                    <a:latin typeface="News Gothic MT" panose="020B0503020103020203" pitchFamily="34" charset="0"/>
                  </a:rPr>
                  <a:t> </a:t>
                </a:r>
                <a:r>
                  <a:rPr lang="fr-CA" dirty="0" err="1">
                    <a:latin typeface="News Gothic MT" panose="020B0503020103020203" pitchFamily="34" charset="0"/>
                  </a:rPr>
                  <a:t>regions</a:t>
                </a:r>
                <a:r>
                  <a:rPr lang="fr-CA" dirty="0">
                    <a:latin typeface="News Gothic MT" panose="020B0503020103020203" pitchFamily="34" charset="0"/>
                  </a:rPr>
                  <a:t>:</a:t>
                </a:r>
                <a:endParaRPr lang="fr-FR" dirty="0">
                  <a:latin typeface="News Gothic MT" panose="020B0503020103020203" pitchFamily="34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DFE24D7-AD65-6AE2-27C8-62D789A6C6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381" y="6193632"/>
                <a:ext cx="2952940" cy="646331"/>
              </a:xfrm>
              <a:prstGeom prst="rect">
                <a:avLst/>
              </a:prstGeom>
              <a:blipFill>
                <a:blip r:embed="rId7"/>
                <a:stretch>
                  <a:fillRect t="-3846"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232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7F52EDD-54C7-1610-CFF1-81054545B209}"/>
              </a:ext>
            </a:extLst>
          </p:cNvPr>
          <p:cNvSpPr/>
          <p:nvPr/>
        </p:nvSpPr>
        <p:spPr>
          <a:xfrm>
            <a:off x="181969" y="171566"/>
            <a:ext cx="7877149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err="1">
                <a:latin typeface="News Gothic MT" panose="020B0503020103020203" pitchFamily="34" charset="0"/>
              </a:rPr>
              <a:t>Ionized</a:t>
            </a:r>
            <a:r>
              <a:rPr lang="fr-FR" sz="4400" b="1" dirty="0">
                <a:latin typeface="News Gothic MT" panose="020B0503020103020203" pitchFamily="34" charset="0"/>
              </a:rPr>
              <a:t> </a:t>
            </a:r>
            <a:r>
              <a:rPr lang="fr-FR" sz="4400" b="1" dirty="0" err="1">
                <a:latin typeface="News Gothic MT" panose="020B0503020103020203" pitchFamily="34" charset="0"/>
              </a:rPr>
              <a:t>gas</a:t>
            </a:r>
            <a:r>
              <a:rPr lang="fr-FR" sz="4400" b="1" dirty="0">
                <a:latin typeface="News Gothic MT" panose="020B0503020103020203" pitchFamily="34" charset="0"/>
              </a:rPr>
              <a:t> and H</a:t>
            </a:r>
            <a:r>
              <a:rPr lang="fr-FR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r>
              <a:rPr lang="fr-FR" sz="4400" b="1" dirty="0">
                <a:latin typeface="News Gothic MT" panose="020B0503020103020203" pitchFamily="34" charset="0"/>
              </a:rPr>
              <a:t> </a:t>
            </a:r>
            <a:r>
              <a:rPr lang="fr-FR" sz="4400" b="1" dirty="0" err="1">
                <a:latin typeface="News Gothic MT" panose="020B0503020103020203" pitchFamily="34" charset="0"/>
              </a:rPr>
              <a:t>regions</a:t>
            </a:r>
            <a:r>
              <a:rPr lang="fr-FR" sz="4400" b="1" dirty="0">
                <a:latin typeface="News Gothic MT" panose="020B0503020103020203" pitchFamily="34" charset="0"/>
              </a:rPr>
              <a:t>;</a:t>
            </a:r>
          </a:p>
          <a:p>
            <a:pPr lvl="1"/>
            <a:r>
              <a:rPr lang="fr-FR" sz="3500" b="1" dirty="0">
                <a:latin typeface="News Gothic MT" panose="020B0503020103020203" pitchFamily="34" charset="0"/>
              </a:rPr>
              <a:t>		Tracing star formation</a:t>
            </a:r>
          </a:p>
        </p:txBody>
      </p:sp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FF00A88C-1D52-A81F-0F46-5C80DA62C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98" t="54876" r="4641" b="11000"/>
          <a:stretch/>
        </p:blipFill>
        <p:spPr>
          <a:xfrm>
            <a:off x="8277351" y="526074"/>
            <a:ext cx="3669030" cy="1691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530CD-9D1B-2C17-40A7-802C9D1002FA}"/>
              </a:ext>
            </a:extLst>
          </p:cNvPr>
          <p:cNvSpPr txBox="1"/>
          <p:nvPr/>
        </p:nvSpPr>
        <p:spPr>
          <a:xfrm>
            <a:off x="7428494" y="2217714"/>
            <a:ext cx="46330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rgbClr val="657D9D"/>
                </a:solidFill>
                <a:latin typeface="News Gothic MT" panose="020B0503020103020203" pitchFamily="34" charset="0"/>
              </a:rPr>
              <a:t>figure: </a:t>
            </a:r>
            <a:r>
              <a:rPr lang="en-CA" sz="800" b="0" i="0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NASA, ESA, CSA, Jason Champion (CNRS), Pam Jeffries (</a:t>
            </a:r>
            <a:r>
              <a:rPr lang="en-CA" sz="800" b="0" i="0" dirty="0" err="1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STScI</a:t>
            </a:r>
            <a:r>
              <a:rPr lang="en-CA" sz="800" b="0" i="0" dirty="0">
                <a:solidFill>
                  <a:srgbClr val="657D9D"/>
                </a:solidFill>
                <a:effectLst/>
                <a:latin typeface="News Gothic MT" panose="020B0503020103020203" pitchFamily="34" charset="0"/>
              </a:rPr>
              <a:t>), PDRs4ALL ERS Team</a:t>
            </a:r>
            <a:endParaRPr lang="fr-FR" sz="800" dirty="0">
              <a:solidFill>
                <a:srgbClr val="657D9D"/>
              </a:solidFill>
              <a:latin typeface="News Gothic MT" panose="020B0503020103020203" pitchFamily="34" charset="0"/>
            </a:endParaRP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83BB525-64DA-F9DE-4085-7CB2CED8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0" y="2054431"/>
            <a:ext cx="3878112" cy="4459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CDD51-CFA1-B13C-FF98-0906AD172FF5}"/>
              </a:ext>
            </a:extLst>
          </p:cNvPr>
          <p:cNvSpPr txBox="1"/>
          <p:nvPr/>
        </p:nvSpPr>
        <p:spPr>
          <a:xfrm>
            <a:off x="0" y="6523964"/>
            <a:ext cx="3149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figure: </a:t>
            </a:r>
            <a:r>
              <a:rPr lang="fr-FR" sz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Pellegrini</a:t>
            </a:r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 et al. (2020) - </a:t>
            </a:r>
            <a:r>
              <a:rPr lang="fr-FR" sz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modified</a:t>
            </a:r>
            <a:endParaRPr lang="fr-FR" sz="1200" dirty="0">
              <a:solidFill>
                <a:schemeClr val="tx2">
                  <a:lumMod val="75000"/>
                  <a:lumOff val="25000"/>
                </a:schemeClr>
              </a:solidFill>
              <a:latin typeface="News Gothic MT" panose="020B0503020103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2BBD2D-E074-048B-2517-4ABD8B617E95}"/>
              </a:ext>
            </a:extLst>
          </p:cNvPr>
          <p:cNvSpPr/>
          <p:nvPr/>
        </p:nvSpPr>
        <p:spPr>
          <a:xfrm>
            <a:off x="4425929" y="4953046"/>
            <a:ext cx="7520452" cy="1477328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000" b="1" dirty="0" err="1">
                <a:latin typeface="News Gothic MT" panose="020B0503020103020203" pitchFamily="34" charset="0"/>
              </a:rPr>
              <a:t>Understanding</a:t>
            </a:r>
            <a:r>
              <a:rPr lang="fr-FR" sz="3000" b="1" dirty="0">
                <a:latin typeface="News Gothic MT" panose="020B0503020103020203" pitchFamily="34" charset="0"/>
              </a:rPr>
              <a:t> </a:t>
            </a:r>
            <a:r>
              <a:rPr lang="fr-FR" sz="2700" dirty="0">
                <a:latin typeface="News Gothic MT" panose="020B0503020103020203" pitchFamily="34" charset="0"/>
              </a:rPr>
              <a:t>the composition </a:t>
            </a:r>
          </a:p>
          <a:p>
            <a:pPr algn="ctr"/>
            <a:r>
              <a:rPr lang="fr-FR" sz="2700" dirty="0">
                <a:latin typeface="News Gothic MT" panose="020B0503020103020203" pitchFamily="34" charset="0"/>
              </a:rPr>
              <a:t>of H</a:t>
            </a:r>
            <a:r>
              <a:rPr lang="fr-FR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r>
              <a:rPr lang="fr-FR" sz="2700" dirty="0">
                <a:latin typeface="News Gothic MT" panose="020B0503020103020203" pitchFamily="34" charset="0"/>
              </a:rPr>
              <a:t> </a:t>
            </a:r>
            <a:r>
              <a:rPr lang="fr-FR" sz="2700" dirty="0" err="1">
                <a:latin typeface="News Gothic MT" panose="020B0503020103020203" pitchFamily="34" charset="0"/>
              </a:rPr>
              <a:t>regions</a:t>
            </a:r>
            <a:r>
              <a:rPr lang="fr-FR" sz="2700" dirty="0">
                <a:latin typeface="News Gothic MT" panose="020B0503020103020203" pitchFamily="34" charset="0"/>
              </a:rPr>
              <a:t> </a:t>
            </a:r>
            <a:r>
              <a:rPr lang="fr-FR" sz="2700" dirty="0" err="1">
                <a:latin typeface="News Gothic MT" panose="020B0503020103020203" pitchFamily="34" charset="0"/>
              </a:rPr>
              <a:t>is</a:t>
            </a:r>
            <a:r>
              <a:rPr lang="fr-FR" sz="2700" dirty="0">
                <a:latin typeface="News Gothic MT" panose="020B0503020103020203" pitchFamily="34" charset="0"/>
              </a:rPr>
              <a:t> </a:t>
            </a:r>
            <a:r>
              <a:rPr lang="fr-FR" sz="2700" dirty="0" err="1">
                <a:latin typeface="News Gothic MT" panose="020B0503020103020203" pitchFamily="34" charset="0"/>
              </a:rPr>
              <a:t>understanding</a:t>
            </a:r>
            <a:r>
              <a:rPr lang="fr-FR" sz="2700" b="1" dirty="0">
                <a:latin typeface="News Gothic MT" panose="020B0503020103020203" pitchFamily="34" charset="0"/>
              </a:rPr>
              <a:t> </a:t>
            </a:r>
          </a:p>
          <a:p>
            <a:pPr algn="ctr"/>
            <a:r>
              <a:rPr lang="fr-FR" sz="3000" b="1" dirty="0">
                <a:latin typeface="News Gothic MT" panose="020B0503020103020203" pitchFamily="34" charset="0"/>
              </a:rPr>
              <a:t>the </a:t>
            </a:r>
            <a:r>
              <a:rPr lang="fr-FR" sz="3000" b="1" dirty="0" err="1">
                <a:latin typeface="News Gothic MT" panose="020B0503020103020203" pitchFamily="34" charset="0"/>
              </a:rPr>
              <a:t>environment</a:t>
            </a:r>
            <a:r>
              <a:rPr lang="fr-FR" sz="3000" b="1" dirty="0">
                <a:latin typeface="News Gothic MT" panose="020B0503020103020203" pitchFamily="34" charset="0"/>
              </a:rPr>
              <a:t> in </a:t>
            </a:r>
            <a:r>
              <a:rPr lang="fr-FR" sz="3000" b="1" dirty="0" err="1">
                <a:latin typeface="News Gothic MT" panose="020B0503020103020203" pitchFamily="34" charset="0"/>
              </a:rPr>
              <a:t>which</a:t>
            </a:r>
            <a:r>
              <a:rPr lang="fr-FR" sz="3000" b="1" dirty="0">
                <a:latin typeface="News Gothic MT" panose="020B0503020103020203" pitchFamily="34" charset="0"/>
              </a:rPr>
              <a:t> stars can </a:t>
            </a:r>
            <a:r>
              <a:rPr lang="fr-FR" sz="3000" b="1" dirty="0" err="1">
                <a:latin typeface="News Gothic MT" panose="020B0503020103020203" pitchFamily="34" charset="0"/>
              </a:rPr>
              <a:t>form</a:t>
            </a:r>
            <a:endParaRPr lang="fr-FR" sz="3000" b="1" dirty="0">
              <a:latin typeface="News Gothic MT" panose="020B0503020103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6A69DF-B59B-0994-2D31-DA980679B0A3}"/>
              </a:ext>
            </a:extLst>
          </p:cNvPr>
          <p:cNvSpPr/>
          <p:nvPr/>
        </p:nvSpPr>
        <p:spPr>
          <a:xfrm>
            <a:off x="8609416" y="7078429"/>
            <a:ext cx="752045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latin typeface="News Gothic MT" panose="020B0503020103020203" pitchFamily="34" charset="0"/>
              </a:rPr>
              <a:t>can </a:t>
            </a:r>
            <a:r>
              <a:rPr lang="fr-FR" sz="2000" b="1" dirty="0" err="1">
                <a:latin typeface="News Gothic MT" panose="020B0503020103020203" pitchFamily="34" charset="0"/>
              </a:rPr>
              <a:t>form</a:t>
            </a:r>
            <a:r>
              <a:rPr lang="fr-FR" sz="2000" b="1" dirty="0">
                <a:latin typeface="News Gothic MT" panose="020B0503020103020203" pitchFamily="34" charset="0"/>
              </a:rPr>
              <a:t> ou have </a:t>
            </a:r>
            <a:r>
              <a:rPr lang="fr-FR" sz="2000" b="1" dirty="0" err="1">
                <a:latin typeface="News Gothic MT" panose="020B0503020103020203" pitchFamily="34" charset="0"/>
              </a:rPr>
              <a:t>formed</a:t>
            </a:r>
            <a:r>
              <a:rPr lang="fr-FR" sz="2000" b="1" dirty="0">
                <a:latin typeface="News Gothic MT" panose="020B0503020103020203" pitchFamily="34" charset="0"/>
              </a:rPr>
              <a:t>?</a:t>
            </a:r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CCBD1C0E-9AB9-20D8-C9F3-9A50E59390E0}"/>
              </a:ext>
            </a:extLst>
          </p:cNvPr>
          <p:cNvSpPr/>
          <p:nvPr/>
        </p:nvSpPr>
        <p:spPr>
          <a:xfrm>
            <a:off x="11406657" y="626808"/>
            <a:ext cx="398187" cy="397565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solidFill>
              <a:srgbClr val="9E33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5C4286-BD09-32FF-B1DF-B4A86265D1EE}"/>
              </a:ext>
            </a:extLst>
          </p:cNvPr>
          <p:cNvSpPr/>
          <p:nvPr/>
        </p:nvSpPr>
        <p:spPr>
          <a:xfrm>
            <a:off x="7034869" y="3247634"/>
            <a:ext cx="4911512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News Gothic MT" panose="020B0503020103020203" pitchFamily="34" charset="0"/>
              </a:rPr>
              <a:t>H</a:t>
            </a:r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r>
              <a:rPr lang="fr-FR" dirty="0">
                <a:latin typeface="News Gothic MT" panose="020B0503020103020203" pitchFamily="34" charset="0"/>
              </a:rPr>
              <a:t> </a:t>
            </a:r>
            <a:r>
              <a:rPr lang="fr-FR" dirty="0" err="1">
                <a:latin typeface="News Gothic MT" panose="020B0503020103020203" pitchFamily="34" charset="0"/>
              </a:rPr>
              <a:t>regions</a:t>
            </a:r>
            <a:r>
              <a:rPr lang="fr-FR" dirty="0">
                <a:latin typeface="News Gothic MT" panose="020B0503020103020203" pitchFamily="34" charset="0"/>
              </a:rPr>
              <a:t> are:</a:t>
            </a:r>
          </a:p>
          <a:p>
            <a:pPr algn="ctr"/>
            <a:r>
              <a:rPr lang="fr-FR" dirty="0">
                <a:latin typeface="News Gothic MT" panose="020B0503020103020203" pitchFamily="34" charset="0"/>
              </a:rPr>
              <a:t> Gas cloud </a:t>
            </a:r>
            <a:r>
              <a:rPr lang="fr-FR" dirty="0" err="1">
                <a:latin typeface="News Gothic MT" panose="020B0503020103020203" pitchFamily="34" charset="0"/>
              </a:rPr>
              <a:t>ionized</a:t>
            </a:r>
            <a:r>
              <a:rPr lang="fr-FR" dirty="0">
                <a:latin typeface="News Gothic MT" panose="020B0503020103020203" pitchFamily="34" charset="0"/>
              </a:rPr>
              <a:t> by massive stars</a:t>
            </a:r>
          </a:p>
          <a:p>
            <a:pPr algn="ctr"/>
            <a:endParaRPr lang="fr-FR" sz="800" dirty="0">
              <a:latin typeface="News Gothic MT" panose="020B0503020103020203" pitchFamily="34" charset="0"/>
            </a:endParaRPr>
          </a:p>
          <a:p>
            <a:pPr algn="r"/>
            <a:r>
              <a:rPr lang="en-CA" dirty="0">
                <a:latin typeface="News Gothic MT" panose="020B0503020103020203" pitchFamily="34" charset="0"/>
              </a:rPr>
              <a:t>i.e. </a:t>
            </a:r>
            <a:r>
              <a:rPr lang="en-CA" b="1" dirty="0">
                <a:latin typeface="News Gothic MT" panose="020B0503020103020203" pitchFamily="34" charset="0"/>
              </a:rPr>
              <a:t>massive stars are “illuminating” the </a:t>
            </a:r>
          </a:p>
          <a:p>
            <a:pPr algn="r"/>
            <a:r>
              <a:rPr lang="en-CA" b="1" dirty="0">
                <a:latin typeface="News Gothic MT" panose="020B0503020103020203" pitchFamily="34" charset="0"/>
              </a:rPr>
              <a:t>remaining gas in which they were just born</a:t>
            </a:r>
            <a:endParaRPr lang="en-CA" dirty="0">
              <a:latin typeface="News Gothic MT" panose="020B0503020103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B42E83-A8A7-601A-CECB-3EA8F6447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43" y="1715329"/>
            <a:ext cx="3307951" cy="2480963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B4BFC5-1C10-DE69-4556-434E93735D7E}"/>
              </a:ext>
            </a:extLst>
          </p:cNvPr>
          <p:cNvSpPr txBox="1"/>
          <p:nvPr/>
        </p:nvSpPr>
        <p:spPr>
          <a:xfrm rot="1196379">
            <a:off x="4460114" y="3817020"/>
            <a:ext cx="12089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>
                <a:solidFill>
                  <a:schemeClr val="accent1">
                    <a:lumMod val="40000"/>
                    <a:lumOff val="60000"/>
                  </a:schemeClr>
                </a:solidFill>
                <a:latin typeface="News Gothic MT" panose="020B0503020103020203" pitchFamily="34" charset="0"/>
              </a:rPr>
              <a:t>Image: ESO, A. </a:t>
            </a:r>
            <a:r>
              <a:rPr lang="fr-FR" sz="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News Gothic MT" panose="020B0503020103020203" pitchFamily="34" charset="0"/>
              </a:rPr>
              <a:t>McLeod</a:t>
            </a:r>
            <a:r>
              <a:rPr lang="fr-FR" sz="600" dirty="0">
                <a:solidFill>
                  <a:schemeClr val="accent1">
                    <a:lumMod val="40000"/>
                    <a:lumOff val="60000"/>
                  </a:schemeClr>
                </a:solidFill>
                <a:latin typeface="News Gothic MT" panose="020B0503020103020203" pitchFamily="34" charset="0"/>
              </a:rPr>
              <a:t> et al.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D6988EA-1B8C-9832-A296-F61BD1F8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3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40960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B4FB6E-2212-2FEC-9922-3B9F360ADA6B}"/>
              </a:ext>
            </a:extLst>
          </p:cNvPr>
          <p:cNvSpPr/>
          <p:nvPr/>
        </p:nvSpPr>
        <p:spPr>
          <a:xfrm>
            <a:off x="181969" y="171566"/>
            <a:ext cx="87749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500" b="1" dirty="0">
                <a:latin typeface="News Gothic MT" panose="020B0503020103020203" pitchFamily="34" charset="0"/>
              </a:rPr>
              <a:t>The</a:t>
            </a:r>
            <a:r>
              <a:rPr lang="fr-FR" sz="4400" b="1" dirty="0">
                <a:latin typeface="News Gothic MT" panose="020B0503020103020203" pitchFamily="34" charset="0"/>
              </a:rPr>
              <a:t> SIGNALS </a:t>
            </a:r>
            <a:r>
              <a:rPr lang="fr-FR" sz="3500" b="1" dirty="0" err="1">
                <a:latin typeface="News Gothic MT" panose="020B0503020103020203" pitchFamily="34" charset="0"/>
              </a:rPr>
              <a:t>galaxy</a:t>
            </a:r>
            <a:r>
              <a:rPr lang="fr-FR" sz="3500" b="1" dirty="0">
                <a:latin typeface="News Gothic MT" panose="020B0503020103020203" pitchFamily="34" charset="0"/>
              </a:rPr>
              <a:t> </a:t>
            </a:r>
            <a:r>
              <a:rPr lang="fr-FR" sz="3500" b="1" dirty="0" err="1">
                <a:latin typeface="News Gothic MT" panose="020B0503020103020203" pitchFamily="34" charset="0"/>
              </a:rPr>
              <a:t>survey</a:t>
            </a:r>
            <a:endParaRPr lang="fr-FR" sz="3500" b="1" dirty="0">
              <a:latin typeface="News Gothic MT" panose="020B0503020103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35936F-67E5-3126-E524-670CA9685952}"/>
              </a:ext>
            </a:extLst>
          </p:cNvPr>
          <p:cNvSpPr txBox="1"/>
          <p:nvPr/>
        </p:nvSpPr>
        <p:spPr>
          <a:xfrm>
            <a:off x="1473807" y="880852"/>
            <a:ext cx="7628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latin typeface="News Gothic MT" panose="020B0503020103020203" pitchFamily="34" charset="0"/>
              </a:rPr>
              <a:t>S</a:t>
            </a:r>
            <a:r>
              <a:rPr lang="en-CA" dirty="0">
                <a:latin typeface="News Gothic MT" panose="020B0503020103020203" pitchFamily="34" charset="0"/>
              </a:rPr>
              <a:t>tar-formation, </a:t>
            </a:r>
            <a:r>
              <a:rPr lang="en-CA" b="1" dirty="0">
                <a:latin typeface="News Gothic MT" panose="020B0503020103020203" pitchFamily="34" charset="0"/>
              </a:rPr>
              <a:t>I</a:t>
            </a:r>
            <a:r>
              <a:rPr lang="en-CA" dirty="0">
                <a:latin typeface="News Gothic MT" panose="020B0503020103020203" pitchFamily="34" charset="0"/>
              </a:rPr>
              <a:t>onized </a:t>
            </a:r>
            <a:r>
              <a:rPr lang="en-CA" b="1" dirty="0">
                <a:latin typeface="News Gothic MT" panose="020B0503020103020203" pitchFamily="34" charset="0"/>
              </a:rPr>
              <a:t>G</a:t>
            </a:r>
            <a:r>
              <a:rPr lang="en-CA" dirty="0">
                <a:latin typeface="News Gothic MT" panose="020B0503020103020203" pitchFamily="34" charset="0"/>
              </a:rPr>
              <a:t>as And </a:t>
            </a:r>
            <a:r>
              <a:rPr lang="en-CA" b="1" dirty="0">
                <a:latin typeface="News Gothic MT" panose="020B0503020103020203" pitchFamily="34" charset="0"/>
              </a:rPr>
              <a:t>N</a:t>
            </a:r>
            <a:r>
              <a:rPr lang="en-CA" dirty="0">
                <a:latin typeface="News Gothic MT" panose="020B0503020103020203" pitchFamily="34" charset="0"/>
              </a:rPr>
              <a:t>ebular </a:t>
            </a:r>
            <a:r>
              <a:rPr lang="en-CA" b="1" dirty="0">
                <a:latin typeface="News Gothic MT" panose="020B0503020103020203" pitchFamily="34" charset="0"/>
              </a:rPr>
              <a:t>A</a:t>
            </a:r>
            <a:r>
              <a:rPr lang="en-CA" dirty="0">
                <a:latin typeface="News Gothic MT" panose="020B0503020103020203" pitchFamily="34" charset="0"/>
              </a:rPr>
              <a:t>bundances </a:t>
            </a:r>
            <a:r>
              <a:rPr lang="en-CA" b="1" dirty="0">
                <a:latin typeface="News Gothic MT" panose="020B0503020103020203" pitchFamily="34" charset="0"/>
              </a:rPr>
              <a:t>L</a:t>
            </a:r>
            <a:r>
              <a:rPr lang="en-CA" dirty="0">
                <a:latin typeface="News Gothic MT" panose="020B0503020103020203" pitchFamily="34" charset="0"/>
              </a:rPr>
              <a:t>egacy </a:t>
            </a:r>
            <a:r>
              <a:rPr lang="en-CA" b="1" dirty="0">
                <a:latin typeface="News Gothic MT" panose="020B0503020103020203" pitchFamily="34" charset="0"/>
              </a:rPr>
              <a:t>S</a:t>
            </a:r>
            <a:r>
              <a:rPr lang="en-CA" dirty="0">
                <a:latin typeface="News Gothic MT" panose="020B0503020103020203" pitchFamily="34" charset="0"/>
              </a:rPr>
              <a:t>urvey</a:t>
            </a:r>
            <a:endParaRPr lang="fr-FR" dirty="0">
              <a:latin typeface="News Gothic MT" panose="020B0503020103020203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264135E-80E3-8424-86A8-4E1379F0A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30" y="2753591"/>
            <a:ext cx="5154899" cy="3866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different, set, same&#10;&#10;Description automatically generated">
            <a:extLst>
              <a:ext uri="{FF2B5EF4-FFF2-40B4-BE49-F238E27FC236}">
                <a16:creationId xmlns:a16="http://schemas.microsoft.com/office/drawing/2014/main" id="{22C2F166-EC61-0364-1A24-B158C25D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31" y="3501985"/>
            <a:ext cx="6096000" cy="3079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A80F9A-2743-A113-765C-C02896E96C1E}"/>
              </a:ext>
            </a:extLst>
          </p:cNvPr>
          <p:cNvSpPr txBox="1"/>
          <p:nvPr/>
        </p:nvSpPr>
        <p:spPr>
          <a:xfrm>
            <a:off x="0" y="1281873"/>
            <a:ext cx="9846244" cy="88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News Gothic MT" panose="020B0503020103020203" pitchFamily="34" charset="0"/>
              </a:rPr>
              <a:t>Observe ~35 </a:t>
            </a:r>
            <a:r>
              <a:rPr lang="fr-FR" sz="2000" dirty="0" err="1">
                <a:latin typeface="News Gothic MT" panose="020B0503020103020203" pitchFamily="34" charset="0"/>
              </a:rPr>
              <a:t>nearby</a:t>
            </a:r>
            <a:r>
              <a:rPr lang="fr-FR" sz="2000" dirty="0">
                <a:latin typeface="News Gothic MT" panose="020B0503020103020203" pitchFamily="34" charset="0"/>
              </a:rPr>
              <a:t> galaxies to: </a:t>
            </a:r>
          </a:p>
          <a:p>
            <a:endParaRPr lang="fr-FR" sz="500" dirty="0">
              <a:latin typeface="News Gothic MT" panose="020B0503020103020203" pitchFamily="34" charset="0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fr-FR" sz="2000" dirty="0">
                <a:latin typeface="News Gothic MT" panose="020B0503020103020203" pitchFamily="34" charset="0"/>
              </a:rPr>
              <a:t>Compile a </a:t>
            </a:r>
            <a:r>
              <a:rPr lang="fr-FR" sz="2000" dirty="0" err="1">
                <a:latin typeface="News Gothic MT" panose="020B0503020103020203" pitchFamily="34" charset="0"/>
              </a:rPr>
              <a:t>catalog</a:t>
            </a:r>
            <a:r>
              <a:rPr lang="fr-FR" sz="2000" dirty="0">
                <a:latin typeface="News Gothic MT" panose="020B0503020103020203" pitchFamily="34" charset="0"/>
              </a:rPr>
              <a:t> of </a:t>
            </a:r>
            <a:r>
              <a:rPr lang="fr-FR" sz="2000" b="1" dirty="0" err="1">
                <a:latin typeface="News Gothic MT" panose="020B0503020103020203" pitchFamily="34" charset="0"/>
              </a:rPr>
              <a:t>spatially</a:t>
            </a:r>
            <a:r>
              <a:rPr lang="fr-FR" sz="2000" b="1" dirty="0">
                <a:latin typeface="News Gothic MT" panose="020B0503020103020203" pitchFamily="34" charset="0"/>
              </a:rPr>
              <a:t> and </a:t>
            </a:r>
            <a:r>
              <a:rPr lang="fr-FR" sz="2000" b="1" dirty="0" err="1">
                <a:latin typeface="News Gothic MT" panose="020B0503020103020203" pitchFamily="34" charset="0"/>
              </a:rPr>
              <a:t>spectroscopically</a:t>
            </a:r>
            <a:r>
              <a:rPr lang="fr-FR" sz="2000" b="1" dirty="0">
                <a:latin typeface="News Gothic MT" panose="020B0503020103020203" pitchFamily="34" charset="0"/>
              </a:rPr>
              <a:t> </a:t>
            </a:r>
            <a:r>
              <a:rPr lang="fr-FR" sz="2000" b="1" dirty="0" err="1">
                <a:latin typeface="News Gothic MT" panose="020B0503020103020203" pitchFamily="34" charset="0"/>
              </a:rPr>
              <a:t>resolved</a:t>
            </a:r>
            <a:r>
              <a:rPr lang="fr-FR" sz="2000" b="1" dirty="0">
                <a:latin typeface="News Gothic MT" panose="020B0503020103020203" pitchFamily="34" charset="0"/>
              </a:rPr>
              <a:t> </a:t>
            </a:r>
            <a:r>
              <a:rPr lang="fr-FR" sz="2000" dirty="0">
                <a:latin typeface="News Gothic MT" panose="020B0503020103020203" pitchFamily="34" charset="0"/>
              </a:rPr>
              <a:t>H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r>
              <a:rPr lang="fr-FR" sz="2000" dirty="0">
                <a:latin typeface="News Gothic MT" panose="020B0503020103020203" pitchFamily="34" charset="0"/>
              </a:rPr>
              <a:t> </a:t>
            </a:r>
            <a:r>
              <a:rPr lang="fr-FR" sz="2000" dirty="0" err="1">
                <a:latin typeface="News Gothic MT" panose="020B0503020103020203" pitchFamily="34" charset="0"/>
              </a:rPr>
              <a:t>regions</a:t>
            </a:r>
            <a:endParaRPr lang="fr-FR" sz="2000" dirty="0">
              <a:latin typeface="News Gothic MT" panose="020B0503020103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F53018-FCFB-F45B-5AF7-9B9B385C4717}"/>
              </a:ext>
            </a:extLst>
          </p:cNvPr>
          <p:cNvSpPr txBox="1"/>
          <p:nvPr/>
        </p:nvSpPr>
        <p:spPr>
          <a:xfrm>
            <a:off x="250413" y="6581001"/>
            <a:ext cx="2932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Image: Rousseau-</a:t>
            </a:r>
            <a:r>
              <a:rPr lang="fr-FR" sz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Nepton</a:t>
            </a:r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 et al. (2019)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91B6E2-68FE-A154-9AB2-A586CD9C5E2B}"/>
              </a:ext>
            </a:extLst>
          </p:cNvPr>
          <p:cNvSpPr txBox="1"/>
          <p:nvPr/>
        </p:nvSpPr>
        <p:spPr>
          <a:xfrm>
            <a:off x="6795755" y="6586939"/>
            <a:ext cx="1954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Image: SIGNALS </a:t>
            </a:r>
            <a:r>
              <a:rPr lang="fr-FR" sz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website</a:t>
            </a:r>
            <a:endParaRPr lang="fr-FR" sz="1200" dirty="0">
              <a:solidFill>
                <a:schemeClr val="tx2">
                  <a:lumMod val="75000"/>
                  <a:lumOff val="25000"/>
                </a:schemeClr>
              </a:solidFill>
              <a:latin typeface="News Gothic MT" panose="020B0503020103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50AFD-D335-44FA-173B-27750EB14DFE}"/>
              </a:ext>
            </a:extLst>
          </p:cNvPr>
          <p:cNvSpPr txBox="1"/>
          <p:nvPr/>
        </p:nvSpPr>
        <p:spPr>
          <a:xfrm>
            <a:off x="0" y="2096328"/>
            <a:ext cx="9279082" cy="957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arenR" startAt="2"/>
            </a:pPr>
            <a:r>
              <a:rPr lang="fr-FR" sz="2000" dirty="0">
                <a:latin typeface="News Gothic MT" panose="020B0503020103020203" pitchFamily="34" charset="0"/>
              </a:rPr>
              <a:t>Enable the </a:t>
            </a:r>
            <a:r>
              <a:rPr lang="fr-FR" sz="2000" dirty="0" err="1">
                <a:latin typeface="News Gothic MT" panose="020B0503020103020203" pitchFamily="34" charset="0"/>
              </a:rPr>
              <a:t>study</a:t>
            </a:r>
            <a:r>
              <a:rPr lang="fr-FR" sz="2000" dirty="0">
                <a:latin typeface="News Gothic MT" panose="020B0503020103020203" pitchFamily="34" charset="0"/>
              </a:rPr>
              <a:t> of the </a:t>
            </a:r>
            <a:r>
              <a:rPr lang="fr-FR" sz="2000" b="1" dirty="0" err="1">
                <a:latin typeface="News Gothic MT" panose="020B0503020103020203" pitchFamily="34" charset="0"/>
              </a:rPr>
              <a:t>small-scale</a:t>
            </a:r>
            <a:r>
              <a:rPr lang="fr-FR" sz="2000" b="1" dirty="0">
                <a:latin typeface="News Gothic MT" panose="020B0503020103020203" pitchFamily="34" charset="0"/>
              </a:rPr>
              <a:t> </a:t>
            </a:r>
            <a:r>
              <a:rPr lang="fr-FR" sz="2000" b="1" dirty="0" err="1">
                <a:latin typeface="News Gothic MT" panose="020B0503020103020203" pitchFamily="34" charset="0"/>
              </a:rPr>
              <a:t>physics</a:t>
            </a:r>
            <a:r>
              <a:rPr lang="fr-FR" sz="2000" b="1" dirty="0">
                <a:latin typeface="News Gothic MT" panose="020B0503020103020203" pitchFamily="34" charset="0"/>
              </a:rPr>
              <a:t> of star-forming </a:t>
            </a:r>
            <a:r>
              <a:rPr lang="fr-FR" sz="2000" b="1" dirty="0" err="1">
                <a:latin typeface="News Gothic MT" panose="020B0503020103020203" pitchFamily="34" charset="0"/>
              </a:rPr>
              <a:t>regions</a:t>
            </a:r>
            <a:r>
              <a:rPr lang="fr-FR" sz="2000" b="1" dirty="0">
                <a:latin typeface="News Gothic MT" panose="020B0503020103020203" pitchFamily="34" charset="0"/>
              </a:rPr>
              <a:t> </a:t>
            </a:r>
            <a:r>
              <a:rPr lang="fr-FR" sz="2000" dirty="0">
                <a:latin typeface="News Gothic MT" panose="020B0503020103020203" pitchFamily="34" charset="0"/>
              </a:rPr>
              <a:t>in </a:t>
            </a:r>
            <a:r>
              <a:rPr lang="fr-FR" sz="2000" b="1" dirty="0" err="1">
                <a:latin typeface="News Gothic MT" panose="020B0503020103020203" pitchFamily="34" charset="0"/>
              </a:rPr>
              <a:t>various</a:t>
            </a:r>
            <a:r>
              <a:rPr lang="fr-FR" sz="2000" b="1" dirty="0">
                <a:latin typeface="News Gothic MT" panose="020B0503020103020203" pitchFamily="34" charset="0"/>
              </a:rPr>
              <a:t> local </a:t>
            </a:r>
            <a:r>
              <a:rPr lang="fr-FR" sz="2000" b="1" dirty="0" err="1">
                <a:latin typeface="News Gothic MT" panose="020B0503020103020203" pitchFamily="34" charset="0"/>
              </a:rPr>
              <a:t>environment</a:t>
            </a:r>
            <a:endParaRPr lang="fr-FR" sz="2000" b="1" dirty="0">
              <a:latin typeface="News Gothic MT" panose="020B0503020103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1F59772-6F54-EF72-4FFE-18D527F9B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17" b="89462" l="2679" r="95536">
                        <a14:foregroundMark x1="7589" y1="35650" x2="7589" y2="35650"/>
                        <a14:foregroundMark x1="8929" y1="32735" x2="8929" y2="55830"/>
                        <a14:foregroundMark x1="8929" y1="55830" x2="12723" y2="68386"/>
                        <a14:foregroundMark x1="52679" y1="59865" x2="46429" y2="51570"/>
                        <a14:foregroundMark x1="37946" y1="48430" x2="37946" y2="51570"/>
                        <a14:foregroundMark x1="91964" y1="72646" x2="95536" y2="75785"/>
                        <a14:foregroundMark x1="50223" y1="88117" x2="33705" y2="88341"/>
                        <a14:foregroundMark x1="16518" y1="28251" x2="22098" y2="25561"/>
                        <a14:foregroundMark x1="2679" y1="40359" x2="3795" y2="48879"/>
                        <a14:foregroundMark x1="34152" y1="89462" x2="52679" y2="89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8914" y="671811"/>
            <a:ext cx="2091115" cy="2081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2C703-115A-7B6B-CF78-99119DDB0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4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4C3BE-0C99-646B-F4E1-05B94DBCCB4B}"/>
              </a:ext>
            </a:extLst>
          </p:cNvPr>
          <p:cNvSpPr/>
          <p:nvPr/>
        </p:nvSpPr>
        <p:spPr>
          <a:xfrm>
            <a:off x="7469436" y="119682"/>
            <a:ext cx="4572280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2000" b="1" dirty="0">
                <a:latin typeface="News Gothic MT" panose="020B0503020103020203" pitchFamily="34" charset="0"/>
              </a:rPr>
              <a:t>PI: </a:t>
            </a:r>
            <a:r>
              <a:rPr lang="fr-FR" sz="2000" dirty="0">
                <a:latin typeface="News Gothic MT" panose="020B0503020103020203" pitchFamily="34" charset="0"/>
              </a:rPr>
              <a:t>L. Rousseau-</a:t>
            </a:r>
            <a:r>
              <a:rPr lang="fr-FR" sz="2000" dirty="0" err="1">
                <a:latin typeface="News Gothic MT" panose="020B0503020103020203" pitchFamily="34" charset="0"/>
              </a:rPr>
              <a:t>Nepton</a:t>
            </a:r>
            <a:r>
              <a:rPr lang="fr-FR" sz="2000" dirty="0">
                <a:latin typeface="News Gothic MT" panose="020B0503020103020203" pitchFamily="34" charset="0"/>
              </a:rPr>
              <a:t>, P. Martin, C. Robert, L. </a:t>
            </a:r>
            <a:r>
              <a:rPr lang="fr-FR" sz="2000" dirty="0" err="1">
                <a:latin typeface="News Gothic MT" panose="020B0503020103020203" pitchFamily="34" charset="0"/>
              </a:rPr>
              <a:t>Drissen</a:t>
            </a:r>
            <a:r>
              <a:rPr lang="fr-FR" sz="2000" dirty="0">
                <a:latin typeface="News Gothic MT" panose="020B0503020103020203" pitchFamily="34" charset="0"/>
              </a:rPr>
              <a:t>, P. </a:t>
            </a:r>
            <a:r>
              <a:rPr lang="fr-FR" sz="2000" dirty="0" err="1">
                <a:latin typeface="News Gothic MT" panose="020B0503020103020203" pitchFamily="34" charset="0"/>
              </a:rPr>
              <a:t>Amram</a:t>
            </a:r>
            <a:r>
              <a:rPr lang="fr-FR" sz="2000" dirty="0">
                <a:latin typeface="News Gothic MT" panose="020B0503020103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737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B4FB6E-2212-2FEC-9922-3B9F360ADA6B}"/>
              </a:ext>
            </a:extLst>
          </p:cNvPr>
          <p:cNvSpPr/>
          <p:nvPr/>
        </p:nvSpPr>
        <p:spPr>
          <a:xfrm>
            <a:off x="181969" y="171566"/>
            <a:ext cx="87749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500" b="1" dirty="0">
                <a:latin typeface="News Gothic MT" panose="020B0503020103020203" pitchFamily="34" charset="0"/>
              </a:rPr>
              <a:t>The</a:t>
            </a:r>
            <a:r>
              <a:rPr lang="fr-FR" sz="4400" b="1" dirty="0">
                <a:latin typeface="News Gothic MT" panose="020B0503020103020203" pitchFamily="34" charset="0"/>
              </a:rPr>
              <a:t> SIGNALS </a:t>
            </a:r>
            <a:r>
              <a:rPr lang="fr-FR" sz="3500" b="1" dirty="0" err="1">
                <a:latin typeface="News Gothic MT" panose="020B0503020103020203" pitchFamily="34" charset="0"/>
              </a:rPr>
              <a:t>galaxy</a:t>
            </a:r>
            <a:r>
              <a:rPr lang="fr-FR" sz="3500" b="1" dirty="0">
                <a:latin typeface="News Gothic MT" panose="020B0503020103020203" pitchFamily="34" charset="0"/>
              </a:rPr>
              <a:t> </a:t>
            </a:r>
            <a:r>
              <a:rPr lang="fr-FR" sz="3500" b="1" dirty="0" err="1">
                <a:latin typeface="News Gothic MT" panose="020B0503020103020203" pitchFamily="34" charset="0"/>
              </a:rPr>
              <a:t>survey</a:t>
            </a:r>
            <a:endParaRPr lang="fr-FR" sz="3500" b="1" dirty="0">
              <a:latin typeface="News Gothic MT" panose="020B0503020103020203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264135E-80E3-8424-86A8-4E1379F0A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30" y="2753591"/>
            <a:ext cx="5154899" cy="3866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different, set, same&#10;&#10;Description automatically generated">
            <a:extLst>
              <a:ext uri="{FF2B5EF4-FFF2-40B4-BE49-F238E27FC236}">
                <a16:creationId xmlns:a16="http://schemas.microsoft.com/office/drawing/2014/main" id="{22C2F166-EC61-0364-1A24-B158C25D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31" y="3501985"/>
            <a:ext cx="6096000" cy="3079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F53018-FCFB-F45B-5AF7-9B9B385C4717}"/>
              </a:ext>
            </a:extLst>
          </p:cNvPr>
          <p:cNvSpPr txBox="1"/>
          <p:nvPr/>
        </p:nvSpPr>
        <p:spPr>
          <a:xfrm>
            <a:off x="250413" y="6581001"/>
            <a:ext cx="2932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Image: Rousseau-</a:t>
            </a:r>
            <a:r>
              <a:rPr lang="fr-FR" sz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Nepton</a:t>
            </a:r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 et al. (2019)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91B6E2-68FE-A154-9AB2-A586CD9C5E2B}"/>
              </a:ext>
            </a:extLst>
          </p:cNvPr>
          <p:cNvSpPr txBox="1"/>
          <p:nvPr/>
        </p:nvSpPr>
        <p:spPr>
          <a:xfrm>
            <a:off x="6795755" y="6586939"/>
            <a:ext cx="1954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Image: SIGNALS </a:t>
            </a:r>
            <a:r>
              <a:rPr lang="fr-FR" sz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website</a:t>
            </a:r>
            <a:endParaRPr lang="fr-FR" sz="1200" dirty="0">
              <a:solidFill>
                <a:schemeClr val="tx2">
                  <a:lumMod val="75000"/>
                  <a:lumOff val="25000"/>
                </a:schemeClr>
              </a:solidFill>
              <a:latin typeface="News Gothic MT" panose="020B0503020103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1F59772-6F54-EF72-4FFE-18D527F9B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17" b="89462" l="2679" r="95536">
                        <a14:foregroundMark x1="7589" y1="35650" x2="7589" y2="35650"/>
                        <a14:foregroundMark x1="8929" y1="32735" x2="8929" y2="55830"/>
                        <a14:foregroundMark x1="8929" y1="55830" x2="12723" y2="68386"/>
                        <a14:foregroundMark x1="52679" y1="59865" x2="46429" y2="51570"/>
                        <a14:foregroundMark x1="37946" y1="48430" x2="37946" y2="51570"/>
                        <a14:foregroundMark x1="91964" y1="72646" x2="95536" y2="75785"/>
                        <a14:foregroundMark x1="50223" y1="88117" x2="33705" y2="88341"/>
                        <a14:foregroundMark x1="16518" y1="28251" x2="22098" y2="25561"/>
                        <a14:foregroundMark x1="2679" y1="40359" x2="3795" y2="48879"/>
                        <a14:foregroundMark x1="34152" y1="89462" x2="52679" y2="89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8914" y="671811"/>
            <a:ext cx="2091115" cy="2081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4A4F89-DEC6-0E68-D07B-86032F66E1D4}"/>
              </a:ext>
            </a:extLst>
          </p:cNvPr>
          <p:cNvSpPr/>
          <p:nvPr/>
        </p:nvSpPr>
        <p:spPr>
          <a:xfrm>
            <a:off x="532004" y="1853320"/>
            <a:ext cx="6096000" cy="1477328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CA" sz="3000" b="1" dirty="0">
                <a:latin typeface="News Gothic MT" panose="020B0503020103020203" pitchFamily="34" charset="0"/>
              </a:rPr>
              <a:t>Quantify the effects of both galactic and local environments on the star-forming process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595D1-F7B6-4E19-F7FE-D694C64A62C7}"/>
              </a:ext>
            </a:extLst>
          </p:cNvPr>
          <p:cNvSpPr txBox="1"/>
          <p:nvPr/>
        </p:nvSpPr>
        <p:spPr>
          <a:xfrm>
            <a:off x="0" y="1281873"/>
            <a:ext cx="9846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News Gothic MT" panose="020B0503020103020203" pitchFamily="34" charset="0"/>
              </a:rPr>
              <a:t>Observe ~35 </a:t>
            </a:r>
            <a:r>
              <a:rPr lang="fr-FR" sz="2000" dirty="0" err="1">
                <a:latin typeface="News Gothic MT" panose="020B0503020103020203" pitchFamily="34" charset="0"/>
              </a:rPr>
              <a:t>nearby</a:t>
            </a:r>
            <a:r>
              <a:rPr lang="fr-FR" sz="2000" dirty="0">
                <a:latin typeface="News Gothic MT" panose="020B0503020103020203" pitchFamily="34" charset="0"/>
              </a:rPr>
              <a:t> galaxies to:  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4C88FFD-71B4-A131-8B1B-DD83108B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5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C66DF-E9E8-9FA0-C73F-5CFB233ECA64}"/>
              </a:ext>
            </a:extLst>
          </p:cNvPr>
          <p:cNvSpPr txBox="1"/>
          <p:nvPr/>
        </p:nvSpPr>
        <p:spPr>
          <a:xfrm>
            <a:off x="1473807" y="880852"/>
            <a:ext cx="7628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latin typeface="News Gothic MT" panose="020B0503020103020203" pitchFamily="34" charset="0"/>
              </a:rPr>
              <a:t>S</a:t>
            </a:r>
            <a:r>
              <a:rPr lang="en-CA" dirty="0">
                <a:latin typeface="News Gothic MT" panose="020B0503020103020203" pitchFamily="34" charset="0"/>
              </a:rPr>
              <a:t>tar-formation, </a:t>
            </a:r>
            <a:r>
              <a:rPr lang="en-CA" b="1" dirty="0">
                <a:latin typeface="News Gothic MT" panose="020B0503020103020203" pitchFamily="34" charset="0"/>
              </a:rPr>
              <a:t>I</a:t>
            </a:r>
            <a:r>
              <a:rPr lang="en-CA" dirty="0">
                <a:latin typeface="News Gothic MT" panose="020B0503020103020203" pitchFamily="34" charset="0"/>
              </a:rPr>
              <a:t>onized </a:t>
            </a:r>
            <a:r>
              <a:rPr lang="en-CA" b="1" dirty="0">
                <a:latin typeface="News Gothic MT" panose="020B0503020103020203" pitchFamily="34" charset="0"/>
              </a:rPr>
              <a:t>G</a:t>
            </a:r>
            <a:r>
              <a:rPr lang="en-CA" dirty="0">
                <a:latin typeface="News Gothic MT" panose="020B0503020103020203" pitchFamily="34" charset="0"/>
              </a:rPr>
              <a:t>as And </a:t>
            </a:r>
            <a:r>
              <a:rPr lang="en-CA" b="1" dirty="0">
                <a:latin typeface="News Gothic MT" panose="020B0503020103020203" pitchFamily="34" charset="0"/>
              </a:rPr>
              <a:t>N</a:t>
            </a:r>
            <a:r>
              <a:rPr lang="en-CA" dirty="0">
                <a:latin typeface="News Gothic MT" panose="020B0503020103020203" pitchFamily="34" charset="0"/>
              </a:rPr>
              <a:t>ebular </a:t>
            </a:r>
            <a:r>
              <a:rPr lang="en-CA" b="1" dirty="0">
                <a:latin typeface="News Gothic MT" panose="020B0503020103020203" pitchFamily="34" charset="0"/>
              </a:rPr>
              <a:t>A</a:t>
            </a:r>
            <a:r>
              <a:rPr lang="en-CA" dirty="0">
                <a:latin typeface="News Gothic MT" panose="020B0503020103020203" pitchFamily="34" charset="0"/>
              </a:rPr>
              <a:t>bundances </a:t>
            </a:r>
            <a:r>
              <a:rPr lang="en-CA" b="1" dirty="0">
                <a:latin typeface="News Gothic MT" panose="020B0503020103020203" pitchFamily="34" charset="0"/>
              </a:rPr>
              <a:t>L</a:t>
            </a:r>
            <a:r>
              <a:rPr lang="en-CA" dirty="0">
                <a:latin typeface="News Gothic MT" panose="020B0503020103020203" pitchFamily="34" charset="0"/>
              </a:rPr>
              <a:t>egacy </a:t>
            </a:r>
            <a:r>
              <a:rPr lang="en-CA" b="1" dirty="0">
                <a:latin typeface="News Gothic MT" panose="020B0503020103020203" pitchFamily="34" charset="0"/>
              </a:rPr>
              <a:t>S</a:t>
            </a:r>
            <a:r>
              <a:rPr lang="en-CA" dirty="0">
                <a:latin typeface="News Gothic MT" panose="020B0503020103020203" pitchFamily="34" charset="0"/>
              </a:rPr>
              <a:t>urvey</a:t>
            </a:r>
            <a:endParaRPr lang="fr-FR" dirty="0">
              <a:latin typeface="News Gothic MT" panose="020B0503020103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2314F3-A6B6-9C93-7386-FCCBE6D12433}"/>
              </a:ext>
            </a:extLst>
          </p:cNvPr>
          <p:cNvSpPr/>
          <p:nvPr/>
        </p:nvSpPr>
        <p:spPr>
          <a:xfrm>
            <a:off x="7469436" y="119682"/>
            <a:ext cx="4572280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r-FR" sz="2000" b="1" dirty="0">
                <a:latin typeface="News Gothic MT" panose="020B0503020103020203" pitchFamily="34" charset="0"/>
              </a:rPr>
              <a:t>PI: </a:t>
            </a:r>
            <a:r>
              <a:rPr lang="fr-FR" sz="2000" dirty="0">
                <a:latin typeface="News Gothic MT" panose="020B0503020103020203" pitchFamily="34" charset="0"/>
              </a:rPr>
              <a:t>L. Rousseau-</a:t>
            </a:r>
            <a:r>
              <a:rPr lang="fr-FR" sz="2000" dirty="0" err="1">
                <a:latin typeface="News Gothic MT" panose="020B0503020103020203" pitchFamily="34" charset="0"/>
              </a:rPr>
              <a:t>Nepton</a:t>
            </a:r>
            <a:r>
              <a:rPr lang="fr-FR" sz="2000" dirty="0">
                <a:latin typeface="News Gothic MT" panose="020B0503020103020203" pitchFamily="34" charset="0"/>
              </a:rPr>
              <a:t>, P. Martin, C. Robert, L. </a:t>
            </a:r>
            <a:r>
              <a:rPr lang="fr-FR" sz="2000" dirty="0" err="1">
                <a:latin typeface="News Gothic MT" panose="020B0503020103020203" pitchFamily="34" charset="0"/>
              </a:rPr>
              <a:t>Drissen</a:t>
            </a:r>
            <a:r>
              <a:rPr lang="fr-FR" sz="2000" dirty="0">
                <a:latin typeface="News Gothic MT" panose="020B0503020103020203" pitchFamily="34" charset="0"/>
              </a:rPr>
              <a:t>, P. </a:t>
            </a:r>
            <a:r>
              <a:rPr lang="fr-FR" sz="2000" dirty="0" err="1">
                <a:latin typeface="News Gothic MT" panose="020B0503020103020203" pitchFamily="34" charset="0"/>
              </a:rPr>
              <a:t>Amram</a:t>
            </a:r>
            <a:r>
              <a:rPr lang="fr-FR" sz="2000" dirty="0">
                <a:latin typeface="News Gothic MT" panose="020B0503020103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370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7F52EDD-54C7-1610-CFF1-81054545B209}"/>
              </a:ext>
            </a:extLst>
          </p:cNvPr>
          <p:cNvSpPr/>
          <p:nvPr/>
        </p:nvSpPr>
        <p:spPr>
          <a:xfrm>
            <a:off x="181969" y="171566"/>
            <a:ext cx="9984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latin typeface="News Gothic MT" panose="020B0503020103020203" pitchFamily="34" charset="0"/>
              </a:rPr>
              <a:t>IFTS: images </a:t>
            </a:r>
            <a:r>
              <a:rPr lang="fr-FR" sz="4400" b="1" u="sng" dirty="0">
                <a:latin typeface="News Gothic MT" panose="020B0503020103020203" pitchFamily="34" charset="0"/>
              </a:rPr>
              <a:t>and</a:t>
            </a:r>
            <a:r>
              <a:rPr lang="fr-FR" sz="4400" b="1" dirty="0">
                <a:latin typeface="News Gothic MT" panose="020B0503020103020203" pitchFamily="34" charset="0"/>
              </a:rPr>
              <a:t> </a:t>
            </a:r>
            <a:r>
              <a:rPr lang="fr-FR" sz="4400" b="1" dirty="0" err="1">
                <a:latin typeface="News Gothic MT" panose="020B0503020103020203" pitchFamily="34" charset="0"/>
              </a:rPr>
              <a:t>spectra</a:t>
            </a:r>
            <a:endParaRPr lang="fr-FR" sz="4400" b="1" dirty="0">
              <a:latin typeface="News Gothic MT" panose="020B0503020103020203" pitchFamily="34" charset="0"/>
            </a:endParaRPr>
          </a:p>
        </p:txBody>
      </p:sp>
      <p:pic>
        <p:nvPicPr>
          <p:cNvPr id="3" name="Picture 4" descr="CFHT: Instruments Updates and Upcoming projects">
            <a:extLst>
              <a:ext uri="{FF2B5EF4-FFF2-40B4-BE49-F238E27FC236}">
                <a16:creationId xmlns:a16="http://schemas.microsoft.com/office/drawing/2014/main" id="{E1BF3B38-CF88-D1AF-EA9C-BC7A8A508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864" y="1928163"/>
            <a:ext cx="2107667" cy="20050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FCED5E-C09B-14DC-0EB9-2813DE3A8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064" y="2421370"/>
            <a:ext cx="3067952" cy="3190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outdoor object, star, night, night sky&#10;&#10;Description automatically generated">
            <a:extLst>
              <a:ext uri="{FF2B5EF4-FFF2-40B4-BE49-F238E27FC236}">
                <a16:creationId xmlns:a16="http://schemas.microsoft.com/office/drawing/2014/main" id="{FF1D8E9F-C54A-E4F5-0F10-2F794EFCDD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5337" t="16073" r="2" b="20820"/>
          <a:stretch/>
        </p:blipFill>
        <p:spPr>
          <a:xfrm rot="16200000">
            <a:off x="3959417" y="3167788"/>
            <a:ext cx="2004885" cy="1339919"/>
          </a:xfrm>
          <a:prstGeom prst="parallelogram">
            <a:avLst>
              <a:gd name="adj" fmla="val 24782"/>
            </a:avLst>
          </a:prstGeom>
          <a:effectLst>
            <a:outerShdw blurRad="50800" dist="133582" dir="5400000" sx="104000" sy="104000" algn="t" rotWithShape="0">
              <a:prstClr val="black"/>
            </a:outerShdw>
            <a:softEdge rad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B4A6CD-E695-2209-D00C-D702385FC377}"/>
              </a:ext>
            </a:extLst>
          </p:cNvPr>
          <p:cNvSpPr txBox="1"/>
          <p:nvPr/>
        </p:nvSpPr>
        <p:spPr>
          <a:xfrm>
            <a:off x="10051164" y="171566"/>
            <a:ext cx="19271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Image: Tom Benedict (CFHT)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9B862-15D1-B16E-7F32-DAD1E89C69E6}"/>
              </a:ext>
            </a:extLst>
          </p:cNvPr>
          <p:cNvSpPr txBox="1"/>
          <p:nvPr/>
        </p:nvSpPr>
        <p:spPr>
          <a:xfrm rot="5400000">
            <a:off x="5859956" y="3569882"/>
            <a:ext cx="2746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Image: SIGNALS </a:t>
            </a:r>
            <a:r>
              <a:rPr lang="fr-FR" sz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website</a:t>
            </a:r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 (</a:t>
            </a:r>
            <a:r>
              <a:rPr lang="fr-FR" sz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modified</a:t>
            </a:r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66C321-9329-E8EB-E896-75691B68DE8A}"/>
              </a:ext>
            </a:extLst>
          </p:cNvPr>
          <p:cNvSpPr/>
          <p:nvPr/>
        </p:nvSpPr>
        <p:spPr>
          <a:xfrm>
            <a:off x="9844533" y="3196436"/>
            <a:ext cx="2107667" cy="3231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500" dirty="0" err="1">
                <a:latin typeface="News Gothic MT" panose="020B0503020103020203" pitchFamily="34" charset="0"/>
              </a:rPr>
              <a:t>Drissen</a:t>
            </a:r>
            <a:r>
              <a:rPr lang="fr-FR" sz="1500" dirty="0">
                <a:latin typeface="News Gothic MT" panose="020B0503020103020203" pitchFamily="34" charset="0"/>
              </a:rPr>
              <a:t> et al. (2019)</a:t>
            </a:r>
          </a:p>
        </p:txBody>
      </p:sp>
      <p:pic>
        <p:nvPicPr>
          <p:cNvPr id="1026" name="Picture 2" descr="PDF] SITELLE: an Imaging Fourier Transform Spectrometer for the  Canada–France–Hawaii Telescope | Semantic Scholar">
            <a:extLst>
              <a:ext uri="{FF2B5EF4-FFF2-40B4-BE49-F238E27FC236}">
                <a16:creationId xmlns:a16="http://schemas.microsoft.com/office/drawing/2014/main" id="{F28E88C9-5497-B17C-8169-2530EE61E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624" y="417787"/>
            <a:ext cx="1780315" cy="2670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D989216-2A4F-F8D8-98E1-551AD0C6CADA}"/>
              </a:ext>
            </a:extLst>
          </p:cNvPr>
          <p:cNvSpPr txBox="1"/>
          <p:nvPr/>
        </p:nvSpPr>
        <p:spPr>
          <a:xfrm>
            <a:off x="181969" y="1073390"/>
            <a:ext cx="56873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2200" b="1" u="sng" dirty="0">
                <a:effectLst/>
                <a:latin typeface="News Gothic MT" panose="020B0503020103020203" pitchFamily="34" charset="0"/>
              </a:rPr>
              <a:t>I</a:t>
            </a:r>
            <a:r>
              <a:rPr lang="en-CA" sz="2200" u="sng" dirty="0">
                <a:effectLst/>
                <a:latin typeface="News Gothic MT" panose="020B0503020103020203" pitchFamily="34" charset="0"/>
              </a:rPr>
              <a:t>maging</a:t>
            </a:r>
            <a:r>
              <a:rPr lang="en-CA" sz="2200" dirty="0">
                <a:effectLst/>
                <a:latin typeface="News Gothic MT" panose="020B0503020103020203" pitchFamily="34" charset="0"/>
              </a:rPr>
              <a:t> </a:t>
            </a:r>
            <a:r>
              <a:rPr lang="en-CA" sz="2200" b="1" dirty="0">
                <a:effectLst/>
                <a:latin typeface="News Gothic MT" panose="020B0503020103020203" pitchFamily="34" charset="0"/>
              </a:rPr>
              <a:t>F</a:t>
            </a:r>
            <a:r>
              <a:rPr lang="en-CA" sz="2200" dirty="0">
                <a:effectLst/>
                <a:latin typeface="News Gothic MT" panose="020B0503020103020203" pitchFamily="34" charset="0"/>
              </a:rPr>
              <a:t>ourier </a:t>
            </a:r>
            <a:r>
              <a:rPr lang="en-CA" sz="2200" b="1" dirty="0">
                <a:effectLst/>
                <a:latin typeface="News Gothic MT" panose="020B0503020103020203" pitchFamily="34" charset="0"/>
              </a:rPr>
              <a:t>T</a:t>
            </a:r>
            <a:r>
              <a:rPr lang="en-CA" sz="2200" dirty="0">
                <a:effectLst/>
                <a:latin typeface="News Gothic MT" panose="020B0503020103020203" pitchFamily="34" charset="0"/>
              </a:rPr>
              <a:t>ransform </a:t>
            </a:r>
            <a:r>
              <a:rPr lang="en-CA" sz="2200" b="1" u="sng" dirty="0">
                <a:effectLst/>
                <a:latin typeface="News Gothic MT" panose="020B0503020103020203" pitchFamily="34" charset="0"/>
              </a:rPr>
              <a:t>S</a:t>
            </a:r>
            <a:r>
              <a:rPr lang="en-CA" sz="2200" u="sng" dirty="0">
                <a:effectLst/>
                <a:latin typeface="News Gothic MT" panose="020B0503020103020203" pitchFamily="34" charset="0"/>
              </a:rPr>
              <a:t>pectrometer</a:t>
            </a:r>
            <a:endParaRPr lang="en-CA" u="sng" dirty="0">
              <a:effectLst/>
              <a:latin typeface="News Gothic MT" panose="020B0503020103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8E20F4-5ED6-8434-EF9D-406BBFA80F30}"/>
              </a:ext>
            </a:extLst>
          </p:cNvPr>
          <p:cNvSpPr txBox="1"/>
          <p:nvPr/>
        </p:nvSpPr>
        <p:spPr>
          <a:xfrm>
            <a:off x="7342112" y="3899265"/>
            <a:ext cx="46361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dirty="0">
                <a:latin typeface="News Gothic MT" panose="020B0503020103020203" pitchFamily="34" charset="0"/>
              </a:rPr>
              <a:t>Field of </a:t>
            </a:r>
            <a:r>
              <a:rPr lang="fr-FR" sz="1800" dirty="0" err="1">
                <a:latin typeface="News Gothic MT" panose="020B0503020103020203" pitchFamily="34" charset="0"/>
              </a:rPr>
              <a:t>view</a:t>
            </a:r>
            <a:r>
              <a:rPr lang="fr-FR" sz="1800" dirty="0">
                <a:latin typeface="News Gothic MT" panose="020B0503020103020203" pitchFamily="34" charset="0"/>
              </a:rPr>
              <a:t> (FOV) = 11’x11’</a:t>
            </a:r>
          </a:p>
          <a:p>
            <a:pPr algn="r"/>
            <a:r>
              <a:rPr lang="fr-FR" sz="1800" dirty="0">
                <a:latin typeface="News Gothic MT" panose="020B0503020103020203" pitchFamily="34" charset="0"/>
              </a:rPr>
              <a:t>Spatial </a:t>
            </a:r>
            <a:r>
              <a:rPr lang="fr-FR" sz="1800" dirty="0" err="1">
                <a:latin typeface="News Gothic MT" panose="020B0503020103020203" pitchFamily="34" charset="0"/>
              </a:rPr>
              <a:t>resolution</a:t>
            </a:r>
            <a:r>
              <a:rPr lang="fr-FR" sz="1800" dirty="0">
                <a:latin typeface="News Gothic MT" panose="020B0503020103020203" pitchFamily="34" charset="0"/>
              </a:rPr>
              <a:t> = 0.32</a:t>
            </a:r>
            <a:r>
              <a:rPr lang="en-US" sz="1800" dirty="0">
                <a:latin typeface="News Gothic MT" panose="020B0503020103020203" pitchFamily="34" charset="0"/>
              </a:rPr>
              <a:t>”/pixel</a:t>
            </a:r>
          </a:p>
          <a:p>
            <a:pPr algn="r"/>
            <a:r>
              <a:rPr lang="en-US" sz="1800" dirty="0">
                <a:latin typeface="News Gothic MT" panose="020B0503020103020203" pitchFamily="34" charset="0"/>
              </a:rPr>
              <a:t>Spectral range: ~350 to ~900 nm  </a:t>
            </a:r>
            <a:endParaRPr lang="fr-FR" sz="1800" dirty="0">
              <a:latin typeface="News Gothic MT" panose="020B0503020103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BCCF5B-4794-EC28-4A52-F0FC1FF0CC59}"/>
                  </a:ext>
                </a:extLst>
              </p:cNvPr>
              <p:cNvSpPr txBox="1"/>
              <p:nvPr/>
            </p:nvSpPr>
            <p:spPr>
              <a:xfrm>
                <a:off x="5384176" y="5775065"/>
                <a:ext cx="6852979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dirty="0">
                    <a:latin typeface="News Gothic MT" panose="020B0503020103020203" pitchFamily="34" charset="0"/>
                  </a:rPr>
                  <a:t>IFTS observations produce </a:t>
                </a:r>
                <a:r>
                  <a:rPr lang="en-CA" b="1" dirty="0">
                    <a:latin typeface="News Gothic MT" panose="020B0503020103020203" pitchFamily="34" charset="0"/>
                  </a:rPr>
                  <a:t>hyperspectral </a:t>
                </a:r>
                <a:r>
                  <a:rPr lang="en-CA" b="1" dirty="0" err="1">
                    <a:latin typeface="News Gothic MT" panose="020B0503020103020203" pitchFamily="34" charset="0"/>
                  </a:rPr>
                  <a:t>datacubes</a:t>
                </a:r>
                <a:endParaRPr lang="en-CA" b="1" dirty="0">
                  <a:latin typeface="News Gothic MT" panose="020B0503020103020203" pitchFamily="34" charset="0"/>
                </a:endParaRPr>
              </a:p>
              <a:p>
                <a:endParaRPr lang="en-CA" sz="600" b="1" dirty="0">
                  <a:latin typeface="News Gothic MT" panose="020B0503020103020203" pitchFamily="34" charset="0"/>
                </a:endParaRPr>
              </a:p>
              <a:p>
                <a:r>
                  <a:rPr lang="en-CA" b="1" i="1" dirty="0">
                    <a:latin typeface="News Gothic MT" panose="020B0503020103020203" pitchFamily="34" charset="0"/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CA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CA" dirty="0">
                    <a:effectLst/>
                    <a:latin typeface="News Gothic MT" panose="020B0503020103020203" pitchFamily="34" charset="0"/>
                  </a:rPr>
                  <a:t> </a:t>
                </a:r>
                <a:r>
                  <a:rPr lang="en-CA" b="1" dirty="0">
                    <a:effectLst/>
                    <a:latin typeface="News Gothic MT" panose="020B0503020103020203" pitchFamily="34" charset="0"/>
                  </a:rPr>
                  <a:t>a spectrum </a:t>
                </a:r>
                <a:r>
                  <a:rPr lang="en-CA" dirty="0">
                    <a:effectLst/>
                    <a:latin typeface="News Gothic MT" panose="020B0503020103020203" pitchFamily="34" charset="0"/>
                  </a:rPr>
                  <a:t>(Z) </a:t>
                </a:r>
                <a:r>
                  <a:rPr lang="en-CA" b="1" dirty="0">
                    <a:effectLst/>
                    <a:latin typeface="News Gothic MT" panose="020B0503020103020203" pitchFamily="34" charset="0"/>
                  </a:rPr>
                  <a:t>is available for each spatial pixel </a:t>
                </a:r>
                <a:r>
                  <a:rPr lang="en-CA" dirty="0">
                    <a:effectLst/>
                    <a:latin typeface="News Gothic MT" panose="020B0503020103020203" pitchFamily="34" charset="0"/>
                  </a:rPr>
                  <a:t>(</a:t>
                </a:r>
                <a:r>
                  <a:rPr lang="en-CA" dirty="0">
                    <a:latin typeface="News Gothic MT" panose="020B0503020103020203" pitchFamily="34" charset="0"/>
                  </a:rPr>
                  <a:t>X</a:t>
                </a:r>
                <a:r>
                  <a:rPr lang="en-CA" dirty="0">
                    <a:effectLst/>
                    <a:latin typeface="News Gothic MT" panose="020B0503020103020203" pitchFamily="34" charset="0"/>
                  </a:rPr>
                  <a:t>,</a:t>
                </a:r>
                <a:r>
                  <a:rPr lang="en-CA" dirty="0">
                    <a:latin typeface="News Gothic MT" panose="020B0503020103020203" pitchFamily="34" charset="0"/>
                  </a:rPr>
                  <a:t>Y</a:t>
                </a:r>
                <a:r>
                  <a:rPr lang="en-CA" dirty="0">
                    <a:effectLst/>
                    <a:latin typeface="News Gothic MT" panose="020B0503020103020203" pitchFamily="34" charset="0"/>
                  </a:rPr>
                  <a:t>) </a:t>
                </a:r>
              </a:p>
              <a:p>
                <a:r>
                  <a:rPr lang="en-CA" dirty="0">
                    <a:effectLst/>
                    <a:latin typeface="News Gothic MT" panose="020B0503020103020203" pitchFamily="34" charset="0"/>
                  </a:rPr>
                  <a:t>				           (aka </a:t>
                </a:r>
                <a:r>
                  <a:rPr lang="en-CA" i="1" dirty="0" err="1">
                    <a:effectLst/>
                    <a:latin typeface="News Gothic MT" panose="020B0503020103020203" pitchFamily="34" charset="0"/>
                  </a:rPr>
                  <a:t>spaxels</a:t>
                </a:r>
                <a:r>
                  <a:rPr lang="en-CA" dirty="0">
                    <a:effectLst/>
                    <a:latin typeface="News Gothic MT" panose="020B0503020103020203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BCCF5B-4794-EC28-4A52-F0FC1FF0C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176" y="5775065"/>
                <a:ext cx="6852979" cy="1015663"/>
              </a:xfrm>
              <a:prstGeom prst="rect">
                <a:avLst/>
              </a:prstGeom>
              <a:blipFill>
                <a:blip r:embed="rId7"/>
                <a:stretch>
                  <a:fillRect l="-555" t="-2469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8A1A13D-77BE-830D-CCB2-4F4DAD4A55DE}"/>
              </a:ext>
            </a:extLst>
          </p:cNvPr>
          <p:cNvSpPr txBox="1"/>
          <p:nvPr/>
        </p:nvSpPr>
        <p:spPr>
          <a:xfrm>
            <a:off x="7336719" y="1070899"/>
            <a:ext cx="2781512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700" dirty="0">
                <a:effectLst/>
                <a:latin typeface="News Gothic MT" panose="020B0503020103020203" pitchFamily="34" charset="0"/>
              </a:rPr>
              <a:t>SITELLE is an IFTS tailored for observation of </a:t>
            </a:r>
            <a:r>
              <a:rPr lang="en-CA" sz="1700" b="1" dirty="0">
                <a:effectLst/>
                <a:latin typeface="News Gothic MT" panose="020B0503020103020203" pitchFamily="34" charset="0"/>
              </a:rPr>
              <a:t>optical emission lines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480A40-EF82-6714-AC61-8B7C3A0A37D1}"/>
              </a:ext>
            </a:extLst>
          </p:cNvPr>
          <p:cNvSpPr/>
          <p:nvPr/>
        </p:nvSpPr>
        <p:spPr>
          <a:xfrm>
            <a:off x="7342112" y="171566"/>
            <a:ext cx="4667919" cy="46686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3FFFE-D1E9-8EE7-2F35-A10324A6A3DD}"/>
              </a:ext>
            </a:extLst>
          </p:cNvPr>
          <p:cNvSpPr txBox="1"/>
          <p:nvPr/>
        </p:nvSpPr>
        <p:spPr>
          <a:xfrm>
            <a:off x="79217" y="1581469"/>
            <a:ext cx="69197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effectLst/>
                <a:latin typeface="News Gothic MT" panose="020B0503020103020203" pitchFamily="34" charset="0"/>
              </a:rPr>
              <a:t>Light </a:t>
            </a:r>
            <a:r>
              <a:rPr lang="fr-CA" dirty="0" err="1">
                <a:effectLst/>
                <a:latin typeface="News Gothic MT" panose="020B0503020103020203" pitchFamily="34" charset="0"/>
              </a:rPr>
              <a:t>goes</a:t>
            </a:r>
            <a:r>
              <a:rPr lang="fr-CA" dirty="0">
                <a:effectLst/>
                <a:latin typeface="News Gothic MT" panose="020B0503020103020203" pitchFamily="34" charset="0"/>
              </a:rPr>
              <a:t> </a:t>
            </a:r>
            <a:r>
              <a:rPr lang="fr-CA" dirty="0" err="1">
                <a:effectLst/>
                <a:latin typeface="News Gothic MT" panose="020B0503020103020203" pitchFamily="34" charset="0"/>
              </a:rPr>
              <a:t>throug</a:t>
            </a:r>
            <a:r>
              <a:rPr lang="fr-CA" dirty="0" err="1">
                <a:latin typeface="News Gothic MT" panose="020B0503020103020203" pitchFamily="34" charset="0"/>
              </a:rPr>
              <a:t>h</a:t>
            </a:r>
            <a:r>
              <a:rPr lang="fr-CA" dirty="0">
                <a:latin typeface="News Gothic MT" panose="020B0503020103020203" pitchFamily="34" charset="0"/>
              </a:rPr>
              <a:t> a </a:t>
            </a:r>
            <a:r>
              <a:rPr lang="en-CA" b="1" dirty="0">
                <a:effectLst/>
                <a:latin typeface="News Gothic MT" panose="020B0503020103020203" pitchFamily="34" charset="0"/>
              </a:rPr>
              <a:t>Michelson interferometer, interference patterns </a:t>
            </a:r>
            <a:r>
              <a:rPr lang="en-CA" dirty="0">
                <a:effectLst/>
                <a:latin typeface="News Gothic MT" panose="020B0503020103020203" pitchFamily="34" charset="0"/>
              </a:rPr>
              <a:t>are measured </a:t>
            </a:r>
            <a:r>
              <a:rPr lang="en-CA" dirty="0">
                <a:latin typeface="News Gothic MT" panose="020B0503020103020203" pitchFamily="34" charset="0"/>
              </a:rPr>
              <a:t>and </a:t>
            </a:r>
            <a:r>
              <a:rPr lang="en-CA" b="1" dirty="0">
                <a:latin typeface="News Gothic MT" panose="020B0503020103020203" pitchFamily="34" charset="0"/>
              </a:rPr>
              <a:t>a Fourier transform decomposes the signal into wavenumbers </a:t>
            </a:r>
            <a:r>
              <a:rPr lang="en-CA" dirty="0">
                <a:latin typeface="News Gothic MT" panose="020B0503020103020203" pitchFamily="34" charset="0"/>
              </a:rPr>
              <a:t>[cm</a:t>
            </a:r>
            <a:r>
              <a:rPr lang="en-CA" baseline="30000" dirty="0">
                <a:latin typeface="News Gothic MT" panose="020B0503020103020203" pitchFamily="34" charset="0"/>
              </a:rPr>
              <a:t>-1</a:t>
            </a:r>
            <a:r>
              <a:rPr lang="en-CA" dirty="0">
                <a:latin typeface="News Gothic MT" panose="020B0503020103020203" pitchFamily="34" charset="0"/>
              </a:rPr>
              <a:t>]</a:t>
            </a:r>
            <a:endParaRPr lang="en-CA" dirty="0">
              <a:effectLst/>
              <a:latin typeface="News Gothic MT" panose="020B0503020103020203" pitchFamily="34" charset="0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1FF407DB-4DA9-7AAE-8646-842F91BE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5" y="2622631"/>
            <a:ext cx="3632906" cy="3391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599F190-F7A0-A3AE-2722-45123364CBE5}"/>
              </a:ext>
            </a:extLst>
          </p:cNvPr>
          <p:cNvSpPr txBox="1"/>
          <p:nvPr/>
        </p:nvSpPr>
        <p:spPr>
          <a:xfrm rot="16200000">
            <a:off x="-1471390" y="4410048"/>
            <a:ext cx="3156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Image: </a:t>
            </a:r>
            <a:r>
              <a:rPr lang="fr-FR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wikipedia</a:t>
            </a:r>
            <a:r>
              <a:rPr lang="fr-FR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, Fourier-</a:t>
            </a:r>
            <a:r>
              <a:rPr lang="fr-FR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transform</a:t>
            </a:r>
            <a:r>
              <a:rPr lang="fr-FR" sz="1000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 </a:t>
            </a:r>
            <a:r>
              <a:rPr lang="fr-FR" sz="1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spectroscopy</a:t>
            </a:r>
            <a:endParaRPr lang="fr-FR" sz="1000" dirty="0">
              <a:solidFill>
                <a:schemeClr val="tx2">
                  <a:lumMod val="75000"/>
                  <a:lumOff val="25000"/>
                </a:schemeClr>
              </a:solidFill>
              <a:latin typeface="News Gothic MT" panose="020B0503020103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C052CF-40D8-C6B4-F56B-63CDD776DC3F}"/>
              </a:ext>
            </a:extLst>
          </p:cNvPr>
          <p:cNvSpPr txBox="1"/>
          <p:nvPr/>
        </p:nvSpPr>
        <p:spPr>
          <a:xfrm>
            <a:off x="213705" y="6100588"/>
            <a:ext cx="4182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dirty="0">
                <a:effectLst/>
                <a:latin typeface="News Gothic MT" panose="020B0503020103020203" pitchFamily="34" charset="0"/>
              </a:rPr>
              <a:t>Each pixel of the CCD is measuring a different point in space!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AFAB770-EF38-F691-027B-36430EB8FC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7561" y="249287"/>
            <a:ext cx="685283" cy="806726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59E7B875-97AA-AAB3-058C-8FE14F58536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542" t="32390" r="9706" b="33066"/>
          <a:stretch/>
        </p:blipFill>
        <p:spPr>
          <a:xfrm>
            <a:off x="7580510" y="327165"/>
            <a:ext cx="1392217" cy="603022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0270DC1-93DC-53A5-97A2-D6E520F5D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6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16373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c925_oneRegion">
            <a:hlinkClick r:id="" action="ppaction://media"/>
            <a:extLst>
              <a:ext uri="{FF2B5EF4-FFF2-40B4-BE49-F238E27FC236}">
                <a16:creationId xmlns:a16="http://schemas.microsoft.com/office/drawing/2014/main" id="{A035E426-F0F1-E894-BF07-5267EB08E5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776" t="11387" r="9064" b="35365"/>
          <a:stretch/>
        </p:blipFill>
        <p:spPr>
          <a:xfrm>
            <a:off x="1800590" y="882876"/>
            <a:ext cx="8882627" cy="5975123"/>
          </a:xfrm>
          <a:prstGeom prst="rect">
            <a:avLst/>
          </a:prstGeom>
        </p:spPr>
      </p:pic>
      <p:pic>
        <p:nvPicPr>
          <p:cNvPr id="17" name="Picture 4" descr="CFHT: Instruments Updates and Upcoming projects">
            <a:extLst>
              <a:ext uri="{FF2B5EF4-FFF2-40B4-BE49-F238E27FC236}">
                <a16:creationId xmlns:a16="http://schemas.microsoft.com/office/drawing/2014/main" id="{419DD015-F9B3-3C81-5C5D-D29C25FC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188" y="261530"/>
            <a:ext cx="2107667" cy="2005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DA0C9E-11B3-A855-D466-47CAA7DD80F2}"/>
              </a:ext>
            </a:extLst>
          </p:cNvPr>
          <p:cNvSpPr/>
          <p:nvPr/>
        </p:nvSpPr>
        <p:spPr>
          <a:xfrm>
            <a:off x="181969" y="171566"/>
            <a:ext cx="99849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latin typeface="News Gothic MT" panose="020B0503020103020203" pitchFamily="34" charset="0"/>
              </a:rPr>
              <a:t>Travelling </a:t>
            </a:r>
            <a:r>
              <a:rPr lang="fr-FR" sz="4400" b="1" dirty="0" err="1">
                <a:latin typeface="News Gothic MT" panose="020B0503020103020203" pitchFamily="34" charset="0"/>
              </a:rPr>
              <a:t>through</a:t>
            </a:r>
            <a:r>
              <a:rPr lang="fr-FR" sz="4400" b="1" dirty="0">
                <a:latin typeface="News Gothic MT" panose="020B0503020103020203" pitchFamily="34" charset="0"/>
              </a:rPr>
              <a:t> the </a:t>
            </a:r>
            <a:r>
              <a:rPr lang="fr-FR" sz="4400" b="1" dirty="0" err="1">
                <a:latin typeface="News Gothic MT" panose="020B0503020103020203" pitchFamily="34" charset="0"/>
              </a:rPr>
              <a:t>spectrum</a:t>
            </a:r>
            <a:r>
              <a:rPr lang="fr-FR" sz="4400" b="1" dirty="0">
                <a:latin typeface="News Gothic MT" panose="020B0503020103020203" pitchFamily="34" charset="0"/>
              </a:rPr>
              <a:t> of NGC925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E2D4B8-E05E-2714-DAF7-7ED7A403589A}"/>
              </a:ext>
            </a:extLst>
          </p:cNvPr>
          <p:cNvSpPr txBox="1"/>
          <p:nvPr/>
        </p:nvSpPr>
        <p:spPr>
          <a:xfrm>
            <a:off x="-214353" y="5651956"/>
            <a:ext cx="1949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dirty="0">
                <a:effectLst/>
                <a:latin typeface="News Gothic MT" panose="020B0503020103020203" pitchFamily="34" charset="0"/>
              </a:rPr>
              <a:t>HII region complex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BC0CA2-4250-B1C2-76DF-A02FB3A2D6FB}"/>
              </a:ext>
            </a:extLst>
          </p:cNvPr>
          <p:cNvSpPr txBox="1"/>
          <p:nvPr/>
        </p:nvSpPr>
        <p:spPr>
          <a:xfrm>
            <a:off x="10622220" y="5651958"/>
            <a:ext cx="1860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dirty="0">
                <a:effectLst/>
                <a:latin typeface="News Gothic MT" panose="020B0503020103020203" pitchFamily="34" charset="0"/>
              </a:rPr>
              <a:t>Integrated spectrum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62E06331-B8B5-BAFD-8FA0-614C786734B7}"/>
              </a:ext>
            </a:extLst>
          </p:cNvPr>
          <p:cNvSpPr/>
          <p:nvPr/>
        </p:nvSpPr>
        <p:spPr>
          <a:xfrm flipH="1">
            <a:off x="1447718" y="5292709"/>
            <a:ext cx="352871" cy="136482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C15FE65-4B99-62E9-1796-E3C182D58FF6}"/>
              </a:ext>
            </a:extLst>
          </p:cNvPr>
          <p:cNvSpPr/>
          <p:nvPr/>
        </p:nvSpPr>
        <p:spPr>
          <a:xfrm>
            <a:off x="10683217" y="5292709"/>
            <a:ext cx="228235" cy="136482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875CA0-746B-18C1-FB50-61A65D54542C}"/>
              </a:ext>
            </a:extLst>
          </p:cNvPr>
          <p:cNvSpPr txBox="1"/>
          <p:nvPr/>
        </p:nvSpPr>
        <p:spPr>
          <a:xfrm>
            <a:off x="2842058" y="1019936"/>
            <a:ext cx="6833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News Gothic MT" panose="020B0503020103020203" pitchFamily="34" charset="0"/>
              </a:rPr>
              <a:t>10.5’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0E132BB-A50C-D337-1A3D-6E0387877432}"/>
              </a:ext>
            </a:extLst>
          </p:cNvPr>
          <p:cNvCxnSpPr>
            <a:cxnSpLocks/>
            <a:endCxn id="48" idx="1"/>
          </p:cNvCxnSpPr>
          <p:nvPr/>
        </p:nvCxnSpPr>
        <p:spPr>
          <a:xfrm flipH="1" flipV="1">
            <a:off x="2842058" y="1204602"/>
            <a:ext cx="2986853" cy="7164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4570530-84F8-67ED-9294-0971C864B3D6}"/>
              </a:ext>
            </a:extLst>
          </p:cNvPr>
          <p:cNvCxnSpPr>
            <a:cxnSpLocks/>
            <a:endCxn id="48" idx="3"/>
          </p:cNvCxnSpPr>
          <p:nvPr/>
        </p:nvCxnSpPr>
        <p:spPr>
          <a:xfrm>
            <a:off x="6727723" y="1204602"/>
            <a:ext cx="2947617" cy="0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0F8D721-CA07-FDAA-798C-7B93D2014DDA}"/>
              </a:ext>
            </a:extLst>
          </p:cNvPr>
          <p:cNvSpPr txBox="1"/>
          <p:nvPr/>
        </p:nvSpPr>
        <p:spPr>
          <a:xfrm>
            <a:off x="940491" y="2815353"/>
            <a:ext cx="410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News Gothic MT" panose="020B0503020103020203" pitchFamily="34" charset="0"/>
              </a:rPr>
              <a:t>7’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BE2751D-9169-88BF-703F-385626E8FEF0}"/>
              </a:ext>
            </a:extLst>
          </p:cNvPr>
          <p:cNvCxnSpPr>
            <a:cxnSpLocks/>
          </p:cNvCxnSpPr>
          <p:nvPr/>
        </p:nvCxnSpPr>
        <p:spPr>
          <a:xfrm flipV="1">
            <a:off x="2965368" y="955964"/>
            <a:ext cx="0" cy="1868304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194DB21-B580-1735-08FB-DA8B961D296E}"/>
              </a:ext>
            </a:extLst>
          </p:cNvPr>
          <p:cNvCxnSpPr>
            <a:cxnSpLocks/>
          </p:cNvCxnSpPr>
          <p:nvPr/>
        </p:nvCxnSpPr>
        <p:spPr>
          <a:xfrm>
            <a:off x="2959817" y="3184685"/>
            <a:ext cx="0" cy="1869453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37317C-EC26-8E1B-4580-E4C65991D3D7}"/>
                  </a:ext>
                </a:extLst>
              </p:cNvPr>
              <p:cNvSpPr txBox="1"/>
              <p:nvPr/>
            </p:nvSpPr>
            <p:spPr>
              <a:xfrm>
                <a:off x="9493955" y="4080122"/>
                <a:ext cx="290743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dirty="0">
                    <a:solidFill>
                      <a:schemeClr val="tx1"/>
                    </a:solidFill>
                    <a:latin typeface="News Gothic MT" panose="020B0503020103020203" pitchFamily="34" charset="0"/>
                  </a:rPr>
                  <a:t>Emission lines like </a:t>
                </a:r>
                <a:r>
                  <a:rPr lang="en-CA" dirty="0">
                    <a:solidFill>
                      <a:srgbClr val="FF0000"/>
                    </a:solidFill>
                    <a:latin typeface="News Gothic MT" panose="020B0503020103020203" pitchFamily="34" charset="0"/>
                  </a:rPr>
                  <a:t>H</a:t>
                </a:r>
                <a14:m>
                  <m:oMath xmlns:m="http://schemas.openxmlformats.org/officeDocument/2006/math">
                    <m:r>
                      <a:rPr lang="fr-CA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CA" dirty="0">
                    <a:solidFill>
                      <a:srgbClr val="FF0000"/>
                    </a:solidFill>
                    <a:effectLst/>
                    <a:latin typeface="News Gothic MT" panose="020B0503020103020203" pitchFamily="34" charset="0"/>
                  </a:rPr>
                  <a:t> </a:t>
                </a:r>
                <a:endParaRPr lang="en-CA" dirty="0">
                  <a:solidFill>
                    <a:srgbClr val="FF0000"/>
                  </a:solidFill>
                  <a:latin typeface="News Gothic MT" panose="020B0503020103020203" pitchFamily="34" charset="0"/>
                </a:endParaRPr>
              </a:p>
              <a:p>
                <a:pPr algn="ctr"/>
                <a:r>
                  <a:rPr lang="en-CA" dirty="0">
                    <a:solidFill>
                      <a:schemeClr val="tx1"/>
                    </a:solidFill>
                    <a:effectLst/>
                    <a:latin typeface="News Gothic MT" panose="020B0503020103020203" pitchFamily="34" charset="0"/>
                  </a:rPr>
                  <a:t>are the signatures of </a:t>
                </a:r>
                <a:r>
                  <a:rPr lang="en-CA" dirty="0">
                    <a:solidFill>
                      <a:srgbClr val="FF0000"/>
                    </a:solidFill>
                    <a:effectLst/>
                    <a:latin typeface="News Gothic MT" panose="020B0503020103020203" pitchFamily="34" charset="0"/>
                  </a:rPr>
                  <a:t>recent star formation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37317C-EC26-8E1B-4580-E4C65991D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3955" y="4080122"/>
                <a:ext cx="2907433" cy="923330"/>
              </a:xfrm>
              <a:prstGeom prst="rect">
                <a:avLst/>
              </a:prstGeom>
              <a:blipFill>
                <a:blip r:embed="rId7"/>
                <a:stretch>
                  <a:fillRect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6ACD056-5049-D07C-91FC-29D5A54F956F}"/>
              </a:ext>
            </a:extLst>
          </p:cNvPr>
          <p:cNvSpPr txBox="1"/>
          <p:nvPr/>
        </p:nvSpPr>
        <p:spPr>
          <a:xfrm>
            <a:off x="-216336" y="2106243"/>
            <a:ext cx="30564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dirty="0">
                <a:latin typeface="News Gothic MT" panose="020B0503020103020203" pitchFamily="34" charset="0"/>
              </a:rPr>
              <a:t>SITELLE can </a:t>
            </a:r>
          </a:p>
          <a:p>
            <a:pPr algn="ctr"/>
            <a:r>
              <a:rPr lang="fr-CA" dirty="0" err="1">
                <a:latin typeface="News Gothic MT" panose="020B0503020103020203" pitchFamily="34" charset="0"/>
              </a:rPr>
              <a:t>easily</a:t>
            </a:r>
            <a:r>
              <a:rPr lang="fr-CA" dirty="0">
                <a:latin typeface="News Gothic MT" panose="020B0503020103020203" pitchFamily="34" charset="0"/>
              </a:rPr>
              <a:t> </a:t>
            </a:r>
            <a:r>
              <a:rPr lang="fr-CA" dirty="0" err="1">
                <a:latin typeface="News Gothic MT" panose="020B0503020103020203" pitchFamily="34" charset="0"/>
              </a:rPr>
              <a:t>detect</a:t>
            </a:r>
            <a:r>
              <a:rPr lang="fr-CA" dirty="0">
                <a:latin typeface="News Gothic MT" panose="020B0503020103020203" pitchFamily="34" charset="0"/>
              </a:rPr>
              <a:t> </a:t>
            </a:r>
            <a:r>
              <a:rPr lang="fr-CA" dirty="0" err="1">
                <a:latin typeface="News Gothic MT" panose="020B0503020103020203" pitchFamily="34" charset="0"/>
              </a:rPr>
              <a:t>from</a:t>
            </a:r>
            <a:r>
              <a:rPr lang="fr-CA" dirty="0">
                <a:latin typeface="News Gothic MT" panose="020B0503020103020203" pitchFamily="34" charset="0"/>
              </a:rPr>
              <a:t> </a:t>
            </a:r>
          </a:p>
          <a:p>
            <a:pPr algn="ctr"/>
            <a:r>
              <a:rPr lang="fr-CA" dirty="0">
                <a:solidFill>
                  <a:srgbClr val="0070C0"/>
                </a:solidFill>
                <a:latin typeface="News Gothic MT" panose="020B0503020103020203" pitchFamily="34" charset="0"/>
              </a:rPr>
              <a:t>[OII]</a:t>
            </a:r>
            <a:r>
              <a:rPr lang="fr-CA" dirty="0">
                <a:latin typeface="News Gothic MT" panose="020B0503020103020203" pitchFamily="34" charset="0"/>
              </a:rPr>
              <a:t> all the </a:t>
            </a:r>
            <a:r>
              <a:rPr lang="fr-CA" dirty="0" err="1">
                <a:latin typeface="News Gothic MT" panose="020B0503020103020203" pitchFamily="34" charset="0"/>
              </a:rPr>
              <a:t>way</a:t>
            </a:r>
            <a:r>
              <a:rPr lang="fr-CA" dirty="0">
                <a:latin typeface="News Gothic MT" panose="020B0503020103020203" pitchFamily="34" charset="0"/>
              </a:rPr>
              <a:t> to </a:t>
            </a:r>
            <a:r>
              <a:rPr lang="fr-CA" dirty="0">
                <a:solidFill>
                  <a:srgbClr val="FF0000"/>
                </a:solidFill>
                <a:latin typeface="News Gothic MT" panose="020B0503020103020203" pitchFamily="34" charset="0"/>
              </a:rPr>
              <a:t>[SII]</a:t>
            </a:r>
            <a:endParaRPr lang="en-CA" dirty="0">
              <a:solidFill>
                <a:srgbClr val="FF0000"/>
              </a:solidFill>
              <a:effectLst/>
              <a:latin typeface="News Gothic MT" panose="020B0503020103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7ECF0D-EC6D-A25E-8EA1-30337F37A5CE}"/>
              </a:ext>
            </a:extLst>
          </p:cNvPr>
          <p:cNvSpPr txBox="1"/>
          <p:nvPr/>
        </p:nvSpPr>
        <p:spPr>
          <a:xfrm>
            <a:off x="-83176" y="3670861"/>
            <a:ext cx="29074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dirty="0">
                <a:latin typeface="News Gothic MT" panose="020B0503020103020203" pitchFamily="34" charset="0"/>
              </a:rPr>
              <a:t>c</a:t>
            </a:r>
            <a:r>
              <a:rPr lang="fr-CA" dirty="0">
                <a:solidFill>
                  <a:schemeClr val="tx1"/>
                </a:solidFill>
                <a:latin typeface="News Gothic MT" panose="020B0503020103020203" pitchFamily="34" charset="0"/>
              </a:rPr>
              <a:t>ontinuum </a:t>
            </a:r>
            <a:r>
              <a:rPr lang="fr-CA" dirty="0" err="1">
                <a:solidFill>
                  <a:schemeClr val="tx1"/>
                </a:solidFill>
                <a:latin typeface="News Gothic MT" panose="020B0503020103020203" pitchFamily="34" charset="0"/>
              </a:rPr>
              <a:t>emission</a:t>
            </a:r>
            <a:r>
              <a:rPr lang="fr-CA" dirty="0">
                <a:solidFill>
                  <a:schemeClr val="tx1"/>
                </a:solidFill>
                <a:latin typeface="News Gothic MT" panose="020B0503020103020203" pitchFamily="34" charset="0"/>
              </a:rPr>
              <a:t> in the </a:t>
            </a:r>
            <a:r>
              <a:rPr lang="fr-CA" dirty="0">
                <a:solidFill>
                  <a:srgbClr val="00B050"/>
                </a:solidFill>
                <a:latin typeface="News Gothic MT" panose="020B0503020103020203" pitchFamily="34" charset="0"/>
              </a:rPr>
              <a:t>SN2 </a:t>
            </a:r>
            <a:r>
              <a:rPr lang="fr-CA" dirty="0" err="1">
                <a:solidFill>
                  <a:srgbClr val="00B050"/>
                </a:solidFill>
                <a:latin typeface="News Gothic MT" panose="020B0503020103020203" pitchFamily="34" charset="0"/>
              </a:rPr>
              <a:t>filter</a:t>
            </a:r>
            <a:r>
              <a:rPr lang="fr-CA" dirty="0">
                <a:solidFill>
                  <a:schemeClr val="tx1"/>
                </a:solidFill>
                <a:latin typeface="News Gothic MT" panose="020B0503020103020203" pitchFamily="34" charset="0"/>
              </a:rPr>
              <a:t> </a:t>
            </a:r>
            <a:r>
              <a:rPr lang="fr-CA" dirty="0" err="1">
                <a:solidFill>
                  <a:schemeClr val="tx1"/>
                </a:solidFill>
                <a:latin typeface="News Gothic MT" panose="020B0503020103020203" pitchFamily="34" charset="0"/>
              </a:rPr>
              <a:t>indicates</a:t>
            </a:r>
            <a:r>
              <a:rPr lang="fr-CA" dirty="0">
                <a:solidFill>
                  <a:schemeClr val="tx1"/>
                </a:solidFill>
                <a:latin typeface="News Gothic MT" panose="020B0503020103020203" pitchFamily="34" charset="0"/>
              </a:rPr>
              <a:t> the </a:t>
            </a:r>
            <a:r>
              <a:rPr lang="fr-CA" dirty="0" err="1">
                <a:solidFill>
                  <a:srgbClr val="00B050"/>
                </a:solidFill>
                <a:latin typeface="News Gothic MT" panose="020B0503020103020203" pitchFamily="34" charset="0"/>
              </a:rPr>
              <a:t>old</a:t>
            </a:r>
            <a:r>
              <a:rPr lang="fr-CA" dirty="0">
                <a:solidFill>
                  <a:srgbClr val="00B050"/>
                </a:solidFill>
                <a:latin typeface="News Gothic MT" panose="020B0503020103020203" pitchFamily="34" charset="0"/>
              </a:rPr>
              <a:t> </a:t>
            </a:r>
            <a:r>
              <a:rPr lang="fr-CA" dirty="0" err="1">
                <a:solidFill>
                  <a:srgbClr val="00B050"/>
                </a:solidFill>
                <a:latin typeface="News Gothic MT" panose="020B0503020103020203" pitchFamily="34" charset="0"/>
              </a:rPr>
              <a:t>stellar</a:t>
            </a:r>
            <a:r>
              <a:rPr lang="fr-CA" dirty="0">
                <a:solidFill>
                  <a:srgbClr val="00B050"/>
                </a:solidFill>
                <a:latin typeface="News Gothic MT" panose="020B0503020103020203" pitchFamily="34" charset="0"/>
              </a:rPr>
              <a:t> population</a:t>
            </a:r>
            <a:endParaRPr lang="en-CA" dirty="0">
              <a:solidFill>
                <a:srgbClr val="00B050"/>
              </a:solidFill>
              <a:effectLst/>
              <a:latin typeface="News Gothic MT" panose="020B0503020103020203" pitchFamily="34" charset="0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13BB0D3-9F25-91C0-1273-B5B39AB34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7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414118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7F52EDD-54C7-1610-CFF1-81054545B209}"/>
              </a:ext>
            </a:extLst>
          </p:cNvPr>
          <p:cNvSpPr/>
          <p:nvPr/>
        </p:nvSpPr>
        <p:spPr>
          <a:xfrm>
            <a:off x="181969" y="171566"/>
            <a:ext cx="9984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latin typeface="News Gothic MT" panose="020B0503020103020203" pitchFamily="34" charset="0"/>
              </a:rPr>
              <a:t>A </a:t>
            </a:r>
            <a:r>
              <a:rPr lang="fr-FR" sz="4400" b="1" dirty="0" err="1">
                <a:latin typeface="News Gothic MT" panose="020B0503020103020203" pitchFamily="34" charset="0"/>
              </a:rPr>
              <a:t>deep</a:t>
            </a:r>
            <a:r>
              <a:rPr lang="fr-FR" sz="4400" b="1" dirty="0">
                <a:latin typeface="News Gothic MT" panose="020B0503020103020203" pitchFamily="34" charset="0"/>
              </a:rPr>
              <a:t> dive in NGC925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1C71DBE-BDB5-744B-587D-F78C45BA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8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AD492-745A-774C-F1A1-66ED687A1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5" t="19008" b="25003"/>
          <a:stretch/>
        </p:blipFill>
        <p:spPr>
          <a:xfrm>
            <a:off x="5490309" y="580138"/>
            <a:ext cx="6622088" cy="3948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F2C54-18DE-8AF1-D783-2B583C195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99" y="3113071"/>
            <a:ext cx="4122130" cy="18836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4F0EB9-124C-2213-95BF-4D6032901338}"/>
              </a:ext>
            </a:extLst>
          </p:cNvPr>
          <p:cNvSpPr txBox="1"/>
          <p:nvPr/>
        </p:nvSpPr>
        <p:spPr>
          <a:xfrm rot="758302">
            <a:off x="4682231" y="-485624"/>
            <a:ext cx="7634071" cy="460922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News Gothic MT" panose="020B0503020103020203" pitchFamily="34" charset="0"/>
              </a:rPr>
              <a:t>Composite image of NGC925 </a:t>
            </a:r>
            <a:r>
              <a:rPr lang="fr-FR" dirty="0" err="1">
                <a:solidFill>
                  <a:schemeClr val="bg1"/>
                </a:solidFill>
                <a:latin typeface="News Gothic MT" panose="020B0503020103020203" pitchFamily="34" charset="0"/>
              </a:rPr>
              <a:t>with</a:t>
            </a:r>
            <a:r>
              <a:rPr lang="fr-FR" dirty="0">
                <a:solidFill>
                  <a:schemeClr val="bg1"/>
                </a:solidFill>
                <a:latin typeface="News Gothic MT" panose="020B0503020103020203" pitchFamily="34" charset="0"/>
              </a:rPr>
              <a:t> SITELLE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4DBA9-DC2C-F5FB-B268-6822EA6C1E0F}"/>
              </a:ext>
            </a:extLst>
          </p:cNvPr>
          <p:cNvSpPr txBox="1"/>
          <p:nvPr/>
        </p:nvSpPr>
        <p:spPr>
          <a:xfrm>
            <a:off x="1327203" y="1602777"/>
            <a:ext cx="4967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sz="2400" dirty="0">
                <a:latin typeface="News Gothic MT" panose="020B0503020103020203" pitchFamily="34" charset="0"/>
              </a:rPr>
              <a:t>Distance: </a:t>
            </a:r>
            <a:r>
              <a:rPr lang="fr-FR" sz="2400" b="1" dirty="0">
                <a:latin typeface="News Gothic MT" panose="020B0503020103020203" pitchFamily="34" charset="0"/>
              </a:rPr>
              <a:t>9.2 </a:t>
            </a:r>
            <a:r>
              <a:rPr lang="fr-FR" sz="2400" b="1" dirty="0" err="1">
                <a:latin typeface="News Gothic MT" panose="020B0503020103020203" pitchFamily="34" charset="0"/>
              </a:rPr>
              <a:t>Mpc</a:t>
            </a:r>
            <a:endParaRPr lang="fr-FR" sz="2400" b="1" dirty="0">
              <a:solidFill>
                <a:srgbClr val="FF0000"/>
              </a:solidFill>
              <a:latin typeface="News Gothic MT" panose="020B0503020103020203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dirty="0">
                <a:latin typeface="News Gothic MT" panose="020B0503020103020203" pitchFamily="34" charset="0"/>
              </a:rPr>
              <a:t>Inclination: 58.9˚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dirty="0" err="1">
                <a:latin typeface="News Gothic MT" panose="020B0503020103020203" pitchFamily="34" charset="0"/>
              </a:rPr>
              <a:t>Angular</a:t>
            </a:r>
            <a:r>
              <a:rPr lang="fr-FR" sz="2400" dirty="0">
                <a:latin typeface="News Gothic MT" panose="020B0503020103020203" pitchFamily="34" charset="0"/>
              </a:rPr>
              <a:t> size: </a:t>
            </a:r>
            <a:r>
              <a:rPr lang="fr-FR" sz="2400" b="1" dirty="0">
                <a:latin typeface="News Gothic MT" panose="020B0503020103020203" pitchFamily="34" charset="0"/>
              </a:rPr>
              <a:t>10.5’ x 6’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E0E10-AC89-5FBE-2425-13103316068D}"/>
              </a:ext>
            </a:extLst>
          </p:cNvPr>
          <p:cNvSpPr txBox="1"/>
          <p:nvPr/>
        </p:nvSpPr>
        <p:spPr>
          <a:xfrm>
            <a:off x="79603" y="1150463"/>
            <a:ext cx="5567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latin typeface="News Gothic MT" panose="020B0503020103020203" pitchFamily="34" charset="0"/>
              </a:rPr>
              <a:t>Observed</a:t>
            </a:r>
            <a:r>
              <a:rPr lang="fr-FR" sz="2400" dirty="0">
                <a:latin typeface="News Gothic MT" panose="020B0503020103020203" pitchFamily="34" charset="0"/>
              </a:rPr>
              <a:t> </a:t>
            </a:r>
            <a:r>
              <a:rPr lang="fr-FR" sz="2400" dirty="0" err="1">
                <a:latin typeface="News Gothic MT" panose="020B0503020103020203" pitchFamily="34" charset="0"/>
              </a:rPr>
              <a:t>through</a:t>
            </a:r>
            <a:r>
              <a:rPr lang="fr-FR" sz="2400" dirty="0">
                <a:latin typeface="News Gothic MT" panose="020B0503020103020203" pitchFamily="34" charset="0"/>
              </a:rPr>
              <a:t> SIGNALS in 2019: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769D3-06D0-4224-A357-0F45EB5B7337}"/>
              </a:ext>
            </a:extLst>
          </p:cNvPr>
          <p:cNvSpPr txBox="1"/>
          <p:nvPr/>
        </p:nvSpPr>
        <p:spPr>
          <a:xfrm>
            <a:off x="460399" y="5145227"/>
            <a:ext cx="9210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News Gothic MT" panose="020B0503020103020203" pitchFamily="34" charset="0"/>
              </a:rPr>
              <a:t>Assymetries</a:t>
            </a:r>
            <a:r>
              <a:rPr lang="fr-FR" sz="2400" dirty="0">
                <a:latin typeface="News Gothic MT" panose="020B0503020103020203" pitchFamily="34" charset="0"/>
              </a:rPr>
              <a:t>: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2400" b="1" dirty="0">
                <a:latin typeface="News Gothic MT" panose="020B0503020103020203" pitchFamily="34" charset="0"/>
              </a:rPr>
              <a:t>Bar </a:t>
            </a:r>
            <a:r>
              <a:rPr lang="fr-FR" sz="2400" b="1" dirty="0" err="1">
                <a:latin typeface="News Gothic MT" panose="020B0503020103020203" pitchFamily="34" charset="0"/>
              </a:rPr>
              <a:t>is</a:t>
            </a:r>
            <a:r>
              <a:rPr lang="fr-FR" sz="2400" b="1" dirty="0">
                <a:latin typeface="News Gothic MT" panose="020B0503020103020203" pitchFamily="34" charset="0"/>
              </a:rPr>
              <a:t> not </a:t>
            </a:r>
            <a:r>
              <a:rPr lang="fr-FR" sz="2400" b="1" dirty="0" err="1">
                <a:latin typeface="News Gothic MT" panose="020B0503020103020203" pitchFamily="34" charset="0"/>
              </a:rPr>
              <a:t>well</a:t>
            </a:r>
            <a:r>
              <a:rPr lang="fr-FR" sz="2400" b="1" dirty="0">
                <a:latin typeface="News Gothic MT" panose="020B0503020103020203" pitchFamily="34" charset="0"/>
              </a:rPr>
              <a:t> </a:t>
            </a:r>
            <a:r>
              <a:rPr lang="fr-FR" sz="2400" b="1" dirty="0" err="1">
                <a:latin typeface="News Gothic MT" panose="020B0503020103020203" pitchFamily="34" charset="0"/>
              </a:rPr>
              <a:t>defined</a:t>
            </a:r>
            <a:endParaRPr lang="fr-FR" sz="2400" dirty="0">
              <a:latin typeface="News Gothic MT" panose="020B0503020103020203" pitchFamily="34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2400" dirty="0" err="1">
                <a:latin typeface="News Gothic MT" panose="020B0503020103020203" pitchFamily="34" charset="0"/>
              </a:rPr>
              <a:t>Patchy</a:t>
            </a:r>
            <a:r>
              <a:rPr lang="fr-FR" sz="2400" dirty="0">
                <a:latin typeface="News Gothic MT" panose="020B0503020103020203" pitchFamily="34" charset="0"/>
              </a:rPr>
              <a:t> star formation </a:t>
            </a:r>
            <a:r>
              <a:rPr lang="fr-FR" sz="2400" dirty="0" err="1">
                <a:latin typeface="News Gothic MT" panose="020B0503020103020203" pitchFamily="34" charset="0"/>
              </a:rPr>
              <a:t>scattered</a:t>
            </a:r>
            <a:r>
              <a:rPr lang="fr-FR" sz="2400" dirty="0">
                <a:latin typeface="News Gothic MT" panose="020B0503020103020203" pitchFamily="34" charset="0"/>
              </a:rPr>
              <a:t> </a:t>
            </a:r>
            <a:r>
              <a:rPr lang="fr-FR" sz="2400" dirty="0" err="1">
                <a:latin typeface="News Gothic MT" panose="020B0503020103020203" pitchFamily="34" charset="0"/>
              </a:rPr>
              <a:t>throughout</a:t>
            </a:r>
            <a:r>
              <a:rPr lang="fr-FR" sz="2400" dirty="0">
                <a:latin typeface="News Gothic MT" panose="020B0503020103020203" pitchFamily="34" charset="0"/>
              </a:rPr>
              <a:t> the </a:t>
            </a:r>
            <a:r>
              <a:rPr lang="fr-FR" sz="2400" dirty="0" err="1">
                <a:latin typeface="News Gothic MT" panose="020B0503020103020203" pitchFamily="34" charset="0"/>
              </a:rPr>
              <a:t>galaxy</a:t>
            </a:r>
            <a:r>
              <a:rPr lang="fr-FR" sz="2400" dirty="0">
                <a:latin typeface="News Gothic MT" panose="020B0503020103020203" pitchFamily="34" charset="0"/>
              </a:rPr>
              <a:t>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2400" dirty="0">
                <a:latin typeface="News Gothic MT" panose="020B0503020103020203" pitchFamily="34" charset="0"/>
              </a:rPr>
              <a:t>Dynamic, </a:t>
            </a:r>
            <a:r>
              <a:rPr lang="fr-FR" sz="2400" dirty="0" err="1">
                <a:latin typeface="News Gothic MT" panose="020B0503020103020203" pitchFamily="34" charset="0"/>
              </a:rPr>
              <a:t>isophotal</a:t>
            </a:r>
            <a:r>
              <a:rPr lang="fr-FR" sz="2400" dirty="0">
                <a:latin typeface="News Gothic MT" panose="020B0503020103020203" pitchFamily="34" charset="0"/>
              </a:rPr>
              <a:t> and bar </a:t>
            </a:r>
            <a:r>
              <a:rPr lang="fr-FR" sz="2400" b="1" dirty="0">
                <a:latin typeface="News Gothic MT" panose="020B0503020103020203" pitchFamily="34" charset="0"/>
              </a:rPr>
              <a:t>centers are not </a:t>
            </a:r>
            <a:r>
              <a:rPr lang="fr-FR" sz="2400" b="1" dirty="0" err="1">
                <a:latin typeface="News Gothic MT" panose="020B0503020103020203" pitchFamily="34" charset="0"/>
              </a:rPr>
              <a:t>coincident</a:t>
            </a:r>
            <a:r>
              <a:rPr lang="fr-FR" sz="2400" b="1" dirty="0">
                <a:latin typeface="News Gothic MT" panose="020B0503020103020203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CAD87-4D88-9BD8-5A02-3AB0272C9D3B}"/>
              </a:ext>
            </a:extLst>
          </p:cNvPr>
          <p:cNvSpPr txBox="1"/>
          <p:nvPr/>
        </p:nvSpPr>
        <p:spPr>
          <a:xfrm>
            <a:off x="5326828" y="4861320"/>
            <a:ext cx="6344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sz="2400" dirty="0">
                <a:latin typeface="News Gothic MT" panose="020B0503020103020203" pitchFamily="34" charset="0"/>
              </a:rPr>
              <a:t>Type: SAB(s)d (</a:t>
            </a:r>
            <a:r>
              <a:rPr lang="fr-FR" sz="2400" b="1" dirty="0">
                <a:latin typeface="News Gothic MT" panose="020B0503020103020203" pitchFamily="34" charset="0"/>
              </a:rPr>
              <a:t>spiral, </a:t>
            </a:r>
            <a:r>
              <a:rPr lang="fr-FR" sz="2400" b="1" dirty="0" err="1">
                <a:latin typeface="News Gothic MT" panose="020B0503020103020203" pitchFamily="34" charset="0"/>
              </a:rPr>
              <a:t>barred</a:t>
            </a:r>
            <a:r>
              <a:rPr lang="fr-FR" sz="2400" b="1" dirty="0">
                <a:latin typeface="News Gothic MT" panose="020B0503020103020203" pitchFamily="34" charset="0"/>
              </a:rPr>
              <a:t>, </a:t>
            </a:r>
            <a:r>
              <a:rPr lang="fr-FR" sz="2400" b="1" dirty="0" err="1">
                <a:latin typeface="News Gothic MT" panose="020B0503020103020203" pitchFamily="34" charset="0"/>
              </a:rPr>
              <a:t>late</a:t>
            </a:r>
            <a:r>
              <a:rPr lang="fr-FR" sz="2400" b="1" dirty="0">
                <a:latin typeface="News Gothic MT" panose="020B0503020103020203" pitchFamily="34" charset="0"/>
              </a:rPr>
              <a:t>-type</a:t>
            </a:r>
            <a:r>
              <a:rPr lang="fr-FR" sz="2400" dirty="0">
                <a:latin typeface="News Gothic MT" panose="020B0503020103020203" pitchFamily="34" charset="0"/>
              </a:rPr>
              <a:t>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dirty="0" err="1">
                <a:latin typeface="News Gothic MT" panose="020B0503020103020203" pitchFamily="34" charset="0"/>
              </a:rPr>
              <a:t>Member</a:t>
            </a:r>
            <a:r>
              <a:rPr lang="fr-FR" sz="2400" dirty="0">
                <a:latin typeface="News Gothic MT" panose="020B0503020103020203" pitchFamily="34" charset="0"/>
              </a:rPr>
              <a:t> of NGC1023 group</a:t>
            </a:r>
          </a:p>
        </p:txBody>
      </p:sp>
    </p:spTree>
    <p:extLst>
      <p:ext uri="{BB962C8B-B14F-4D97-AF65-F5344CB8AC3E}">
        <p14:creationId xmlns:p14="http://schemas.microsoft.com/office/powerpoint/2010/main" val="269851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2A7D20-A17D-4663-44E0-7DFC563B6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64" y="3574593"/>
            <a:ext cx="4644674" cy="32322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78A115-3EDC-C32A-9B0F-7A339756C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027" y="2847703"/>
            <a:ext cx="5821253" cy="4010297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06C73D9-236A-4317-85D4-63D0DA26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55" y="6566315"/>
            <a:ext cx="2743200" cy="365125"/>
          </a:xfrm>
        </p:spPr>
        <p:txBody>
          <a:bodyPr/>
          <a:lstStyle/>
          <a:p>
            <a:fld id="{C8A51A66-CF29-9D41-A1D4-6872597F1377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9</a:t>
            </a:fld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News Gothic MT" panose="020B0503020103020203" pitchFamily="34" charset="0"/>
              </a:rPr>
              <a:t>/20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DA0C9E-11B3-A855-D466-47CAA7DD80F2}"/>
              </a:ext>
            </a:extLst>
          </p:cNvPr>
          <p:cNvSpPr/>
          <p:nvPr/>
        </p:nvSpPr>
        <p:spPr>
          <a:xfrm>
            <a:off x="181969" y="171566"/>
            <a:ext cx="9984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err="1">
                <a:latin typeface="News Gothic MT" panose="020B0503020103020203" pitchFamily="34" charset="0"/>
              </a:rPr>
              <a:t>Detecting</a:t>
            </a:r>
            <a:r>
              <a:rPr lang="fr-FR" sz="4400" b="1" dirty="0">
                <a:latin typeface="News Gothic MT" panose="020B0503020103020203" pitchFamily="34" charset="0"/>
              </a:rPr>
              <a:t> star forming </a:t>
            </a:r>
            <a:r>
              <a:rPr lang="fr-FR" sz="4400" b="1" dirty="0" err="1">
                <a:latin typeface="News Gothic MT" panose="020B0503020103020203" pitchFamily="34" charset="0"/>
              </a:rPr>
              <a:t>regions</a:t>
            </a:r>
            <a:endParaRPr lang="fr-FR" sz="4400" b="1" dirty="0">
              <a:latin typeface="News Gothic MT" panose="020B0503020103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8E395F-3A86-E7EE-9644-7C33490E6656}"/>
              </a:ext>
            </a:extLst>
          </p:cNvPr>
          <p:cNvSpPr/>
          <p:nvPr/>
        </p:nvSpPr>
        <p:spPr>
          <a:xfrm>
            <a:off x="2831701" y="1772305"/>
            <a:ext cx="91014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125000"/>
              <a:buFont typeface="System Font Regular"/>
              <a:buChar char="💡"/>
            </a:pPr>
            <a:r>
              <a:rPr lang="fr-FR" sz="3000" b="1" dirty="0" err="1">
                <a:latin typeface="News Gothic MT" panose="020B0503020103020203" pitchFamily="34" charset="0"/>
              </a:rPr>
              <a:t>Laplacian</a:t>
            </a:r>
            <a:r>
              <a:rPr lang="fr-FR" sz="3000" b="1" dirty="0">
                <a:latin typeface="News Gothic MT" panose="020B0503020103020203" pitchFamily="34" charset="0"/>
              </a:rPr>
              <a:t> </a:t>
            </a:r>
            <a:r>
              <a:rPr lang="fr-FR" sz="3000" b="1" dirty="0" err="1">
                <a:latin typeface="News Gothic MT" panose="020B0503020103020203" pitchFamily="34" charset="0"/>
              </a:rPr>
              <a:t>operator</a:t>
            </a:r>
            <a:r>
              <a:rPr lang="fr-FR" sz="3000" b="1" dirty="0">
                <a:latin typeface="News Gothic MT" panose="020B0503020103020203" pitchFamily="34" charset="0"/>
              </a:rPr>
              <a:t> </a:t>
            </a:r>
            <a:r>
              <a:rPr lang="fr-FR" sz="3000" dirty="0">
                <a:latin typeface="News Gothic MT" panose="020B0503020103020203" pitchFamily="34" charset="0"/>
              </a:rPr>
              <a:t>on the </a:t>
            </a:r>
            <a:r>
              <a:rPr lang="fr-FR" sz="3000" dirty="0" err="1">
                <a:latin typeface="News Gothic MT" panose="020B0503020103020203" pitchFamily="34" charset="0"/>
              </a:rPr>
              <a:t>galaxy</a:t>
            </a:r>
            <a:r>
              <a:rPr lang="fr-FR" sz="3000" dirty="0">
                <a:latin typeface="News Gothic MT" panose="020B0503020103020203" pitchFamily="34" charset="0"/>
              </a:rPr>
              <a:t> to </a:t>
            </a:r>
            <a:r>
              <a:rPr lang="fr-FR" sz="3000" dirty="0" err="1">
                <a:latin typeface="News Gothic MT" panose="020B0503020103020203" pitchFamily="34" charset="0"/>
              </a:rPr>
              <a:t>detect</a:t>
            </a:r>
            <a:r>
              <a:rPr lang="fr-FR" sz="3000" dirty="0">
                <a:latin typeface="News Gothic MT" panose="020B0503020103020203" pitchFamily="34" charset="0"/>
              </a:rPr>
              <a:t> </a:t>
            </a:r>
            <a:r>
              <a:rPr lang="fr-FR" sz="3000" b="1" dirty="0" err="1">
                <a:latin typeface="News Gothic MT" panose="020B0503020103020203" pitchFamily="34" charset="0"/>
              </a:rPr>
              <a:t>emission</a:t>
            </a:r>
            <a:r>
              <a:rPr lang="fr-FR" sz="3000" b="1" dirty="0">
                <a:latin typeface="News Gothic MT" panose="020B0503020103020203" pitchFamily="34" charset="0"/>
              </a:rPr>
              <a:t> </a:t>
            </a:r>
            <a:r>
              <a:rPr lang="fr-FR" sz="3000" b="1" dirty="0" err="1">
                <a:latin typeface="News Gothic MT" panose="020B0503020103020203" pitchFamily="34" charset="0"/>
              </a:rPr>
              <a:t>peaks</a:t>
            </a:r>
            <a:endParaRPr lang="fr-FR" sz="3000" b="1" dirty="0">
              <a:latin typeface="News Gothic MT" panose="020B0503020103020203" pitchFamily="34" charset="0"/>
            </a:endParaRPr>
          </a:p>
        </p:txBody>
      </p:sp>
      <p:pic>
        <p:nvPicPr>
          <p:cNvPr id="11266" name="Picture 2" descr="Calculus - Second Derivative (examples, solutions, videos)">
            <a:extLst>
              <a:ext uri="{FF2B5EF4-FFF2-40B4-BE49-F238E27FC236}">
                <a16:creationId xmlns:a16="http://schemas.microsoft.com/office/drawing/2014/main" id="{52B79D98-4F90-094D-2EC1-67122F989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t="3847" r="3575" b="3013"/>
          <a:stretch/>
        </p:blipFill>
        <p:spPr bwMode="auto">
          <a:xfrm>
            <a:off x="181969" y="948864"/>
            <a:ext cx="2302212" cy="176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102CDA-C6FA-7148-6B02-B7AE30A8CB4E}"/>
              </a:ext>
            </a:extLst>
          </p:cNvPr>
          <p:cNvSpPr/>
          <p:nvPr/>
        </p:nvSpPr>
        <p:spPr>
          <a:xfrm>
            <a:off x="509364" y="3574593"/>
            <a:ext cx="32381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b="1" dirty="0" err="1">
                <a:solidFill>
                  <a:schemeClr val="bg1"/>
                </a:solidFill>
                <a:latin typeface="News Gothic MT" panose="020B0503020103020203" pitchFamily="34" charset="0"/>
              </a:rPr>
              <a:t>Laplacian</a:t>
            </a:r>
            <a:r>
              <a:rPr lang="fr-FR" sz="3000" b="1" dirty="0">
                <a:solidFill>
                  <a:schemeClr val="bg1"/>
                </a:solidFill>
                <a:latin typeface="News Gothic MT" panose="020B0503020103020203" pitchFamily="34" charset="0"/>
              </a:rPr>
              <a:t> </a:t>
            </a:r>
            <a:r>
              <a:rPr lang="fr-FR" sz="3000" b="1" dirty="0" err="1">
                <a:solidFill>
                  <a:schemeClr val="bg1"/>
                </a:solidFill>
                <a:latin typeface="News Gothic MT" panose="020B0503020103020203" pitchFamily="34" charset="0"/>
              </a:rPr>
              <a:t>map</a:t>
            </a:r>
            <a:endParaRPr lang="fr-FR" sz="3000" b="1" dirty="0">
              <a:solidFill>
                <a:schemeClr val="bg1"/>
              </a:solidFill>
              <a:latin typeface="News Gothic MT" panose="020B0503020103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854AA4-9655-61BF-21E7-A140DBC65B5D}"/>
              </a:ext>
            </a:extLst>
          </p:cNvPr>
          <p:cNvSpPr/>
          <p:nvPr/>
        </p:nvSpPr>
        <p:spPr>
          <a:xfrm>
            <a:off x="208387" y="1248938"/>
            <a:ext cx="2279108" cy="688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B6FC03-867B-A94E-4C15-680C859467CC}"/>
              </a:ext>
            </a:extLst>
          </p:cNvPr>
          <p:cNvSpPr/>
          <p:nvPr/>
        </p:nvSpPr>
        <p:spPr>
          <a:xfrm>
            <a:off x="7029177" y="2928262"/>
            <a:ext cx="3926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News Gothic MT" panose="020B0503020103020203" pitchFamily="34" charset="0"/>
              </a:rPr>
              <a:t>1292</a:t>
            </a:r>
            <a:r>
              <a:rPr lang="fr-FR" dirty="0">
                <a:solidFill>
                  <a:schemeClr val="bg1"/>
                </a:solidFill>
                <a:latin typeface="News Gothic MT" panose="020B0503020103020203" pitchFamily="34" charset="0"/>
              </a:rPr>
              <a:t> H</a:t>
            </a:r>
            <a:r>
              <a:rPr lang="fr-F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r>
              <a:rPr lang="fr-FR" dirty="0">
                <a:solidFill>
                  <a:schemeClr val="bg1"/>
                </a:solidFill>
                <a:latin typeface="News Gothic MT" panose="020B0503020103020203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News Gothic MT" panose="020B0503020103020203" pitchFamily="34" charset="0"/>
              </a:rPr>
              <a:t>region</a:t>
            </a:r>
            <a:r>
              <a:rPr lang="fr-FR" dirty="0">
                <a:solidFill>
                  <a:schemeClr val="bg1"/>
                </a:solidFill>
                <a:latin typeface="News Gothic MT" panose="020B0503020103020203" pitchFamily="34" charset="0"/>
              </a:rPr>
              <a:t> </a:t>
            </a:r>
          </a:p>
          <a:p>
            <a:r>
              <a:rPr lang="fr-FR" b="1" dirty="0">
                <a:solidFill>
                  <a:schemeClr val="bg1"/>
                </a:solidFill>
                <a:latin typeface="News Gothic MT" panose="020B0503020103020203" pitchFamily="34" charset="0"/>
              </a:rPr>
              <a:t>candidates</a:t>
            </a:r>
            <a:r>
              <a:rPr lang="fr-FR" dirty="0">
                <a:solidFill>
                  <a:schemeClr val="bg1"/>
                </a:solidFill>
                <a:latin typeface="News Gothic MT" panose="020B0503020103020203" pitchFamily="34" charset="0"/>
              </a:rPr>
              <a:t> in NGC925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8A3782-EAAA-1D1F-17B9-6428461952FC}"/>
              </a:ext>
            </a:extLst>
          </p:cNvPr>
          <p:cNvSpPr/>
          <p:nvPr/>
        </p:nvSpPr>
        <p:spPr>
          <a:xfrm>
            <a:off x="9313739" y="98126"/>
            <a:ext cx="2769541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000" dirty="0">
                <a:latin typeface="News Gothic MT" panose="020B0503020103020203" pitchFamily="34" charset="0"/>
              </a:rPr>
              <a:t>Savard et al. (in </a:t>
            </a:r>
            <a:r>
              <a:rPr lang="fr-FR" sz="2000" dirty="0" err="1">
                <a:latin typeface="News Gothic MT" panose="020B0503020103020203" pitchFamily="34" charset="0"/>
              </a:rPr>
              <a:t>prep</a:t>
            </a:r>
            <a:r>
              <a:rPr lang="fr-FR" sz="2000" dirty="0">
                <a:latin typeface="News Gothic MT" panose="020B0503020103020203" pitchFamily="34" charset="0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E97442-9A65-29E2-C1C2-8DCF06E29631}"/>
              </a:ext>
            </a:extLst>
          </p:cNvPr>
          <p:cNvSpPr/>
          <p:nvPr/>
        </p:nvSpPr>
        <p:spPr>
          <a:xfrm>
            <a:off x="-60071" y="-67153"/>
            <a:ext cx="1822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>
                <a:latin typeface="News Gothic MT" panose="020B0503020103020203" pitchFamily="34" charset="0"/>
              </a:rPr>
              <a:t>methodology</a:t>
            </a:r>
            <a:endParaRPr lang="fr-FR" sz="2000" b="1" dirty="0">
              <a:latin typeface="News Gothic MT" panose="020B05030201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4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3929</TotalTime>
  <Words>1391</Words>
  <Application>Microsoft Macintosh PowerPoint</Application>
  <PresentationFormat>Widescreen</PresentationFormat>
  <Paragraphs>248</Paragraphs>
  <Slides>22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Cambria Math</vt:lpstr>
      <vt:lpstr>News Gothic MT</vt:lpstr>
      <vt:lpstr>System Font Regular</vt:lpstr>
      <vt:lpstr>Wingdings</vt:lpstr>
      <vt:lpstr>Office Theme</vt:lpstr>
      <vt:lpstr>The HII Regions of NGC925 as  Observed With SITELLE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HII Regions of NGC925 as  Observed With SITELLE</dc:title>
  <dc:creator>Damien Beaulieu</dc:creator>
  <cp:lastModifiedBy>Damien Beaulieu</cp:lastModifiedBy>
  <cp:revision>14</cp:revision>
  <dcterms:created xsi:type="dcterms:W3CDTF">2023-05-07T19:03:41Z</dcterms:created>
  <dcterms:modified xsi:type="dcterms:W3CDTF">2023-05-10T13:00:01Z</dcterms:modified>
</cp:coreProperties>
</file>