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95" r:id="rId2"/>
    <p:sldId id="422" r:id="rId3"/>
    <p:sldId id="794" r:id="rId4"/>
    <p:sldId id="545" r:id="rId5"/>
    <p:sldId id="768" r:id="rId6"/>
    <p:sldId id="771" r:id="rId7"/>
    <p:sldId id="795" r:id="rId8"/>
    <p:sldId id="761" r:id="rId9"/>
    <p:sldId id="301" r:id="rId10"/>
    <p:sldId id="769" r:id="rId11"/>
    <p:sldId id="775" r:id="rId12"/>
    <p:sldId id="784" r:id="rId13"/>
    <p:sldId id="787" r:id="rId14"/>
    <p:sldId id="776" r:id="rId15"/>
    <p:sldId id="261" r:id="rId16"/>
    <p:sldId id="779" r:id="rId17"/>
    <p:sldId id="785" r:id="rId18"/>
    <p:sldId id="786" r:id="rId19"/>
    <p:sldId id="792" r:id="rId20"/>
    <p:sldId id="790" r:id="rId21"/>
    <p:sldId id="789" r:id="rId22"/>
    <p:sldId id="788" r:id="rId23"/>
    <p:sldId id="780" r:id="rId24"/>
    <p:sldId id="781" r:id="rId25"/>
    <p:sldId id="782" r:id="rId26"/>
    <p:sldId id="791" r:id="rId27"/>
  </p:sldIdLst>
  <p:sldSz cx="9144000" cy="5143500" type="screen16x9"/>
  <p:notesSz cx="6858000" cy="9144000"/>
  <p:defaultTextStyle>
    <a:defPPr>
      <a:defRPr lang="fr-FR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59EA"/>
    <a:srgbClr val="130A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46"/>
    <p:restoredTop sz="96561"/>
  </p:normalViewPr>
  <p:slideViewPr>
    <p:cSldViewPr snapToGrid="0" snapToObjects="1">
      <p:cViewPr>
        <p:scale>
          <a:sx n="143" d="100"/>
          <a:sy n="143" d="100"/>
        </p:scale>
        <p:origin x="1736" y="6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bouchy/Documents/NIRPS@3.6/ETC/NIRPS-3000-GEN-RP-108_3.2_Transmission_Budg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NIRPS throughput in YJH-band - seeing = 0.9"</a:t>
            </a:r>
          </a:p>
        </c:rich>
      </c:tx>
      <c:layout>
        <c:manualLayout>
          <c:xMode val="edge"/>
          <c:yMode val="edge"/>
          <c:x val="2.948495198905856E-2"/>
          <c:y val="2.09784423604156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9.7960590155524399E-2"/>
          <c:y val="0.103820130218529"/>
          <c:w val="0.87734986581874697"/>
          <c:h val="0.76054722349489401"/>
        </c:manualLayout>
      </c:layout>
      <c:scatterChart>
        <c:scatterStyle val="smoothMarker"/>
        <c:varyColors val="0"/>
        <c:ser>
          <c:idx val="3"/>
          <c:order val="0"/>
          <c:tx>
            <c:v>100% coupling limit</c:v>
          </c:tx>
          <c:spPr>
            <a:ln w="1270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Total!$A$33:$A$116</c:f>
              <c:numCache>
                <c:formatCode>0</c:formatCode>
                <c:ptCount val="84"/>
                <c:pt idx="0">
                  <c:v>970</c:v>
                </c:pt>
                <c:pt idx="1">
                  <c:v>980</c:v>
                </c:pt>
                <c:pt idx="2">
                  <c:v>990</c:v>
                </c:pt>
                <c:pt idx="3">
                  <c:v>1000</c:v>
                </c:pt>
                <c:pt idx="4">
                  <c:v>1010</c:v>
                </c:pt>
                <c:pt idx="5">
                  <c:v>1020</c:v>
                </c:pt>
                <c:pt idx="6">
                  <c:v>1030</c:v>
                </c:pt>
                <c:pt idx="7">
                  <c:v>1040</c:v>
                </c:pt>
                <c:pt idx="8">
                  <c:v>1050</c:v>
                </c:pt>
                <c:pt idx="9">
                  <c:v>1060</c:v>
                </c:pt>
                <c:pt idx="10">
                  <c:v>1070</c:v>
                </c:pt>
                <c:pt idx="11">
                  <c:v>1080</c:v>
                </c:pt>
                <c:pt idx="12">
                  <c:v>1090</c:v>
                </c:pt>
                <c:pt idx="13">
                  <c:v>1100</c:v>
                </c:pt>
                <c:pt idx="14">
                  <c:v>1110</c:v>
                </c:pt>
                <c:pt idx="15">
                  <c:v>1120</c:v>
                </c:pt>
                <c:pt idx="16">
                  <c:v>1130</c:v>
                </c:pt>
                <c:pt idx="17">
                  <c:v>1140</c:v>
                </c:pt>
                <c:pt idx="18">
                  <c:v>1150</c:v>
                </c:pt>
                <c:pt idx="19">
                  <c:v>1160</c:v>
                </c:pt>
                <c:pt idx="20">
                  <c:v>1170</c:v>
                </c:pt>
                <c:pt idx="21">
                  <c:v>1180</c:v>
                </c:pt>
                <c:pt idx="22">
                  <c:v>1190</c:v>
                </c:pt>
                <c:pt idx="23">
                  <c:v>1200</c:v>
                </c:pt>
                <c:pt idx="24">
                  <c:v>1210</c:v>
                </c:pt>
                <c:pt idx="25">
                  <c:v>1220</c:v>
                </c:pt>
                <c:pt idx="26">
                  <c:v>1230</c:v>
                </c:pt>
                <c:pt idx="27">
                  <c:v>1240</c:v>
                </c:pt>
                <c:pt idx="28">
                  <c:v>1250</c:v>
                </c:pt>
                <c:pt idx="29">
                  <c:v>1260</c:v>
                </c:pt>
                <c:pt idx="30">
                  <c:v>1270</c:v>
                </c:pt>
                <c:pt idx="31">
                  <c:v>1280</c:v>
                </c:pt>
                <c:pt idx="32">
                  <c:v>1290</c:v>
                </c:pt>
                <c:pt idx="33">
                  <c:v>1300</c:v>
                </c:pt>
                <c:pt idx="34">
                  <c:v>1310</c:v>
                </c:pt>
                <c:pt idx="35">
                  <c:v>1320</c:v>
                </c:pt>
                <c:pt idx="36">
                  <c:v>1330</c:v>
                </c:pt>
                <c:pt idx="37">
                  <c:v>1340</c:v>
                </c:pt>
                <c:pt idx="38">
                  <c:v>1350</c:v>
                </c:pt>
                <c:pt idx="39">
                  <c:v>1360</c:v>
                </c:pt>
                <c:pt idx="40">
                  <c:v>1370</c:v>
                </c:pt>
                <c:pt idx="41">
                  <c:v>1380</c:v>
                </c:pt>
                <c:pt idx="42">
                  <c:v>1390</c:v>
                </c:pt>
                <c:pt idx="43">
                  <c:v>1400</c:v>
                </c:pt>
                <c:pt idx="44">
                  <c:v>1410</c:v>
                </c:pt>
                <c:pt idx="45">
                  <c:v>1420</c:v>
                </c:pt>
                <c:pt idx="46">
                  <c:v>1430</c:v>
                </c:pt>
                <c:pt idx="47">
                  <c:v>1440</c:v>
                </c:pt>
                <c:pt idx="48">
                  <c:v>1450</c:v>
                </c:pt>
                <c:pt idx="49">
                  <c:v>1460</c:v>
                </c:pt>
                <c:pt idx="50">
                  <c:v>1470</c:v>
                </c:pt>
                <c:pt idx="51">
                  <c:v>1480</c:v>
                </c:pt>
                <c:pt idx="52">
                  <c:v>1490</c:v>
                </c:pt>
                <c:pt idx="53">
                  <c:v>1500</c:v>
                </c:pt>
                <c:pt idx="54">
                  <c:v>1510</c:v>
                </c:pt>
                <c:pt idx="55">
                  <c:v>1520</c:v>
                </c:pt>
                <c:pt idx="56">
                  <c:v>1530</c:v>
                </c:pt>
                <c:pt idx="57">
                  <c:v>1540</c:v>
                </c:pt>
                <c:pt idx="58">
                  <c:v>1550</c:v>
                </c:pt>
                <c:pt idx="59">
                  <c:v>1560</c:v>
                </c:pt>
                <c:pt idx="60">
                  <c:v>1570</c:v>
                </c:pt>
                <c:pt idx="61">
                  <c:v>1580</c:v>
                </c:pt>
                <c:pt idx="62">
                  <c:v>1590</c:v>
                </c:pt>
                <c:pt idx="63">
                  <c:v>1600</c:v>
                </c:pt>
                <c:pt idx="64">
                  <c:v>1610</c:v>
                </c:pt>
                <c:pt idx="65">
                  <c:v>1620</c:v>
                </c:pt>
                <c:pt idx="66">
                  <c:v>1630</c:v>
                </c:pt>
                <c:pt idx="67">
                  <c:v>1640</c:v>
                </c:pt>
                <c:pt idx="68">
                  <c:v>1650</c:v>
                </c:pt>
                <c:pt idx="69">
                  <c:v>1660</c:v>
                </c:pt>
                <c:pt idx="70">
                  <c:v>1670</c:v>
                </c:pt>
                <c:pt idx="71">
                  <c:v>1680</c:v>
                </c:pt>
                <c:pt idx="72">
                  <c:v>1690</c:v>
                </c:pt>
                <c:pt idx="73">
                  <c:v>1700</c:v>
                </c:pt>
                <c:pt idx="74">
                  <c:v>1710</c:v>
                </c:pt>
                <c:pt idx="75">
                  <c:v>1720</c:v>
                </c:pt>
                <c:pt idx="76">
                  <c:v>1730</c:v>
                </c:pt>
                <c:pt idx="77">
                  <c:v>1740</c:v>
                </c:pt>
                <c:pt idx="78">
                  <c:v>1750</c:v>
                </c:pt>
                <c:pt idx="79">
                  <c:v>1760</c:v>
                </c:pt>
                <c:pt idx="80">
                  <c:v>1770</c:v>
                </c:pt>
                <c:pt idx="81">
                  <c:v>1780</c:v>
                </c:pt>
                <c:pt idx="82">
                  <c:v>1790</c:v>
                </c:pt>
                <c:pt idx="83">
                  <c:v>1800</c:v>
                </c:pt>
              </c:numCache>
            </c:numRef>
          </c:xVal>
          <c:yVal>
            <c:numRef>
              <c:f>Total!$J$33:$J$116</c:f>
              <c:numCache>
                <c:formatCode>0.000</c:formatCode>
                <c:ptCount val="84"/>
                <c:pt idx="1">
                  <c:v>8.0926561490674509E-2</c:v>
                </c:pt>
                <c:pt idx="2">
                  <c:v>8.1628972611388545E-2</c:v>
                </c:pt>
                <c:pt idx="3">
                  <c:v>8.3099192055766685E-2</c:v>
                </c:pt>
                <c:pt idx="4">
                  <c:v>8.5323782566205875E-2</c:v>
                </c:pt>
                <c:pt idx="5">
                  <c:v>8.7769279098637881E-2</c:v>
                </c:pt>
                <c:pt idx="6">
                  <c:v>9.0345551701424234E-2</c:v>
                </c:pt>
                <c:pt idx="7">
                  <c:v>9.2851235499343196E-2</c:v>
                </c:pt>
                <c:pt idx="8">
                  <c:v>9.5460472434609478E-2</c:v>
                </c:pt>
                <c:pt idx="9">
                  <c:v>9.6211954373524561E-2</c:v>
                </c:pt>
                <c:pt idx="10">
                  <c:v>0.10071032225916911</c:v>
                </c:pt>
                <c:pt idx="11">
                  <c:v>0.10290549524329948</c:v>
                </c:pt>
                <c:pt idx="12">
                  <c:v>0.10538319807715067</c:v>
                </c:pt>
                <c:pt idx="13">
                  <c:v>0.10731041498999309</c:v>
                </c:pt>
                <c:pt idx="14">
                  <c:v>0.10871774424644602</c:v>
                </c:pt>
                <c:pt idx="15">
                  <c:v>0.10703190200555664</c:v>
                </c:pt>
                <c:pt idx="16">
                  <c:v>0.11087871339918534</c:v>
                </c:pt>
                <c:pt idx="17">
                  <c:v>0.11197201348804277</c:v>
                </c:pt>
                <c:pt idx="18">
                  <c:v>0.11257701962658129</c:v>
                </c:pt>
                <c:pt idx="19">
                  <c:v>0.11293265639049888</c:v>
                </c:pt>
                <c:pt idx="20">
                  <c:v>0.11252581503127745</c:v>
                </c:pt>
                <c:pt idx="21">
                  <c:v>0.11325539706176725</c:v>
                </c:pt>
                <c:pt idx="22">
                  <c:v>0.11390751342098447</c:v>
                </c:pt>
                <c:pt idx="23">
                  <c:v>0.11341207282517222</c:v>
                </c:pt>
                <c:pt idx="24">
                  <c:v>0.11432464557301737</c:v>
                </c:pt>
                <c:pt idx="25">
                  <c:v>0.11524891350251006</c:v>
                </c:pt>
                <c:pt idx="26">
                  <c:v>0.11607031072700104</c:v>
                </c:pt>
                <c:pt idx="27">
                  <c:v>0.11694232405898787</c:v>
                </c:pt>
                <c:pt idx="28">
                  <c:v>0.11779279943598976</c:v>
                </c:pt>
                <c:pt idx="29">
                  <c:v>0.11780433310591588</c:v>
                </c:pt>
                <c:pt idx="30">
                  <c:v>0.11930835114450916</c:v>
                </c:pt>
                <c:pt idx="31">
                  <c:v>0.12048161060957789</c:v>
                </c:pt>
                <c:pt idx="32">
                  <c:v>0.1216109101471983</c:v>
                </c:pt>
                <c:pt idx="33">
                  <c:v>0.12352613897236875</c:v>
                </c:pt>
                <c:pt idx="34">
                  <c:v>0.12521215652984635</c:v>
                </c:pt>
                <c:pt idx="35">
                  <c:v>0.1262375867793365</c:v>
                </c:pt>
                <c:pt idx="36">
                  <c:v>0.12632022266663287</c:v>
                </c:pt>
                <c:pt idx="37">
                  <c:v>0.1268612745496536</c:v>
                </c:pt>
                <c:pt idx="38">
                  <c:v>0.12761939487131663</c:v>
                </c:pt>
                <c:pt idx="39">
                  <c:v>0.12720680543990576</c:v>
                </c:pt>
                <c:pt idx="40">
                  <c:v>0.12633216369248604</c:v>
                </c:pt>
                <c:pt idx="41">
                  <c:v>0.12583829480589037</c:v>
                </c:pt>
                <c:pt idx="42">
                  <c:v>0.12304752510483366</c:v>
                </c:pt>
                <c:pt idx="43">
                  <c:v>0.10613895289987613</c:v>
                </c:pt>
                <c:pt idx="44">
                  <c:v>0.10140267731041208</c:v>
                </c:pt>
                <c:pt idx="45">
                  <c:v>0.10959031733076041</c:v>
                </c:pt>
                <c:pt idx="46">
                  <c:v>0.12017314950364585</c:v>
                </c:pt>
                <c:pt idx="47">
                  <c:v>0.12646433086730738</c:v>
                </c:pt>
                <c:pt idx="48">
                  <c:v>0.12827498383248487</c:v>
                </c:pt>
                <c:pt idx="49">
                  <c:v>0.13012069554759623</c:v>
                </c:pt>
                <c:pt idx="50">
                  <c:v>0.13214918754068064</c:v>
                </c:pt>
                <c:pt idx="51">
                  <c:v>0.13293739446996303</c:v>
                </c:pt>
                <c:pt idx="52">
                  <c:v>0.1334884496076913</c:v>
                </c:pt>
                <c:pt idx="53">
                  <c:v>0.13400625781936876</c:v>
                </c:pt>
                <c:pt idx="54">
                  <c:v>0.13427639691762958</c:v>
                </c:pt>
                <c:pt idx="55">
                  <c:v>0.13474643903657263</c:v>
                </c:pt>
                <c:pt idx="56">
                  <c:v>0.13496611292391875</c:v>
                </c:pt>
                <c:pt idx="57">
                  <c:v>0.13336096483813417</c:v>
                </c:pt>
                <c:pt idx="58">
                  <c:v>0.13486537030705714</c:v>
                </c:pt>
                <c:pt idx="59">
                  <c:v>0.13587893722926425</c:v>
                </c:pt>
                <c:pt idx="60">
                  <c:v>0.13632842480769305</c:v>
                </c:pt>
                <c:pt idx="61">
                  <c:v>0.13636901015749878</c:v>
                </c:pt>
                <c:pt idx="62">
                  <c:v>0.1361653589151807</c:v>
                </c:pt>
                <c:pt idx="63">
                  <c:v>0.13777731908856597</c:v>
                </c:pt>
                <c:pt idx="64">
                  <c:v>0.13878972739485479</c:v>
                </c:pt>
                <c:pt idx="65">
                  <c:v>0.13956787898726658</c:v>
                </c:pt>
                <c:pt idx="66">
                  <c:v>0.1399912842323284</c:v>
                </c:pt>
                <c:pt idx="67">
                  <c:v>0.14051333627414131</c:v>
                </c:pt>
                <c:pt idx="68">
                  <c:v>0.14087084976160066</c:v>
                </c:pt>
                <c:pt idx="69">
                  <c:v>0.14053130762069344</c:v>
                </c:pt>
                <c:pt idx="70">
                  <c:v>0.14225426570124874</c:v>
                </c:pt>
                <c:pt idx="71">
                  <c:v>0.14303286051740605</c:v>
                </c:pt>
                <c:pt idx="72">
                  <c:v>0.14330521796075715</c:v>
                </c:pt>
                <c:pt idx="73">
                  <c:v>0.14259457800686051</c:v>
                </c:pt>
                <c:pt idx="74">
                  <c:v>0.14130715460597645</c:v>
                </c:pt>
                <c:pt idx="75">
                  <c:v>0.14135616919867516</c:v>
                </c:pt>
                <c:pt idx="76">
                  <c:v>0.14156847545366039</c:v>
                </c:pt>
                <c:pt idx="77">
                  <c:v>0.14079019185778882</c:v>
                </c:pt>
                <c:pt idx="78">
                  <c:v>0.13937177441520202</c:v>
                </c:pt>
                <c:pt idx="79">
                  <c:v>0.13776266035137233</c:v>
                </c:pt>
                <c:pt idx="80">
                  <c:v>0.13520842323447871</c:v>
                </c:pt>
                <c:pt idx="81">
                  <c:v>0.13149685411717549</c:v>
                </c:pt>
                <c:pt idx="82">
                  <c:v>0.12523311190889547</c:v>
                </c:pt>
                <c:pt idx="83">
                  <c:v>0.1292952515285023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169-0346-A859-4505247C99CB}"/>
            </c:ext>
          </c:extLst>
        </c:ser>
        <c:ser>
          <c:idx val="5"/>
          <c:order val="1"/>
          <c:tx>
            <c:v>TEL+NIRPS Imag=10</c:v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Total!$A$6:$A$176</c:f>
              <c:numCache>
                <c:formatCode>0</c:formatCode>
                <c:ptCount val="171"/>
                <c:pt idx="0">
                  <c:v>700</c:v>
                </c:pt>
                <c:pt idx="1">
                  <c:v>710</c:v>
                </c:pt>
                <c:pt idx="2">
                  <c:v>720</c:v>
                </c:pt>
                <c:pt idx="3">
                  <c:v>730</c:v>
                </c:pt>
                <c:pt idx="4">
                  <c:v>740</c:v>
                </c:pt>
                <c:pt idx="5">
                  <c:v>750</c:v>
                </c:pt>
                <c:pt idx="6">
                  <c:v>760</c:v>
                </c:pt>
                <c:pt idx="7">
                  <c:v>770</c:v>
                </c:pt>
                <c:pt idx="8">
                  <c:v>780</c:v>
                </c:pt>
                <c:pt idx="9">
                  <c:v>790</c:v>
                </c:pt>
                <c:pt idx="10">
                  <c:v>800</c:v>
                </c:pt>
                <c:pt idx="11">
                  <c:v>810</c:v>
                </c:pt>
                <c:pt idx="12">
                  <c:v>820</c:v>
                </c:pt>
                <c:pt idx="13">
                  <c:v>830</c:v>
                </c:pt>
                <c:pt idx="14">
                  <c:v>840</c:v>
                </c:pt>
                <c:pt idx="15">
                  <c:v>850</c:v>
                </c:pt>
                <c:pt idx="16">
                  <c:v>860</c:v>
                </c:pt>
                <c:pt idx="17">
                  <c:v>870</c:v>
                </c:pt>
                <c:pt idx="18">
                  <c:v>880</c:v>
                </c:pt>
                <c:pt idx="19">
                  <c:v>890</c:v>
                </c:pt>
                <c:pt idx="20">
                  <c:v>900</c:v>
                </c:pt>
                <c:pt idx="21">
                  <c:v>910</c:v>
                </c:pt>
                <c:pt idx="22">
                  <c:v>920</c:v>
                </c:pt>
                <c:pt idx="23">
                  <c:v>930</c:v>
                </c:pt>
                <c:pt idx="24">
                  <c:v>940</c:v>
                </c:pt>
                <c:pt idx="25">
                  <c:v>950</c:v>
                </c:pt>
                <c:pt idx="26">
                  <c:v>960</c:v>
                </c:pt>
                <c:pt idx="27">
                  <c:v>970</c:v>
                </c:pt>
                <c:pt idx="28">
                  <c:v>980</c:v>
                </c:pt>
                <c:pt idx="29">
                  <c:v>990</c:v>
                </c:pt>
                <c:pt idx="30">
                  <c:v>1000</c:v>
                </c:pt>
                <c:pt idx="31">
                  <c:v>1010</c:v>
                </c:pt>
                <c:pt idx="32">
                  <c:v>1020</c:v>
                </c:pt>
                <c:pt idx="33">
                  <c:v>1030</c:v>
                </c:pt>
                <c:pt idx="34">
                  <c:v>1040</c:v>
                </c:pt>
                <c:pt idx="35">
                  <c:v>1050</c:v>
                </c:pt>
                <c:pt idx="36">
                  <c:v>1060</c:v>
                </c:pt>
                <c:pt idx="37">
                  <c:v>1070</c:v>
                </c:pt>
                <c:pt idx="38">
                  <c:v>1080</c:v>
                </c:pt>
                <c:pt idx="39">
                  <c:v>1090</c:v>
                </c:pt>
                <c:pt idx="40">
                  <c:v>1100</c:v>
                </c:pt>
                <c:pt idx="41">
                  <c:v>1110</c:v>
                </c:pt>
                <c:pt idx="42">
                  <c:v>1120</c:v>
                </c:pt>
                <c:pt idx="43">
                  <c:v>1130</c:v>
                </c:pt>
                <c:pt idx="44">
                  <c:v>1140</c:v>
                </c:pt>
                <c:pt idx="45">
                  <c:v>1150</c:v>
                </c:pt>
                <c:pt idx="46">
                  <c:v>1160</c:v>
                </c:pt>
                <c:pt idx="47">
                  <c:v>1170</c:v>
                </c:pt>
                <c:pt idx="48">
                  <c:v>1180</c:v>
                </c:pt>
                <c:pt idx="49">
                  <c:v>1190</c:v>
                </c:pt>
                <c:pt idx="50">
                  <c:v>1200</c:v>
                </c:pt>
                <c:pt idx="51">
                  <c:v>1210</c:v>
                </c:pt>
                <c:pt idx="52">
                  <c:v>1220</c:v>
                </c:pt>
                <c:pt idx="53">
                  <c:v>1230</c:v>
                </c:pt>
                <c:pt idx="54">
                  <c:v>1240</c:v>
                </c:pt>
                <c:pt idx="55">
                  <c:v>1250</c:v>
                </c:pt>
                <c:pt idx="56">
                  <c:v>1260</c:v>
                </c:pt>
                <c:pt idx="57">
                  <c:v>1270</c:v>
                </c:pt>
                <c:pt idx="58">
                  <c:v>1280</c:v>
                </c:pt>
                <c:pt idx="59">
                  <c:v>1290</c:v>
                </c:pt>
                <c:pt idx="60">
                  <c:v>1300</c:v>
                </c:pt>
                <c:pt idx="61">
                  <c:v>1310</c:v>
                </c:pt>
                <c:pt idx="62">
                  <c:v>1320</c:v>
                </c:pt>
                <c:pt idx="63">
                  <c:v>1330</c:v>
                </c:pt>
                <c:pt idx="64">
                  <c:v>1340</c:v>
                </c:pt>
                <c:pt idx="65">
                  <c:v>1350</c:v>
                </c:pt>
                <c:pt idx="66">
                  <c:v>1360</c:v>
                </c:pt>
                <c:pt idx="67">
                  <c:v>1370</c:v>
                </c:pt>
                <c:pt idx="68">
                  <c:v>1380</c:v>
                </c:pt>
                <c:pt idx="69">
                  <c:v>1390</c:v>
                </c:pt>
                <c:pt idx="70">
                  <c:v>1400</c:v>
                </c:pt>
                <c:pt idx="71">
                  <c:v>1410</c:v>
                </c:pt>
                <c:pt idx="72">
                  <c:v>1420</c:v>
                </c:pt>
                <c:pt idx="73">
                  <c:v>1430</c:v>
                </c:pt>
                <c:pt idx="74">
                  <c:v>1440</c:v>
                </c:pt>
                <c:pt idx="75">
                  <c:v>1450</c:v>
                </c:pt>
                <c:pt idx="76">
                  <c:v>1460</c:v>
                </c:pt>
                <c:pt idx="77">
                  <c:v>1470</c:v>
                </c:pt>
                <c:pt idx="78">
                  <c:v>1480</c:v>
                </c:pt>
                <c:pt idx="79">
                  <c:v>1490</c:v>
                </c:pt>
                <c:pt idx="80">
                  <c:v>1500</c:v>
                </c:pt>
                <c:pt idx="81">
                  <c:v>1510</c:v>
                </c:pt>
                <c:pt idx="82">
                  <c:v>1520</c:v>
                </c:pt>
                <c:pt idx="83">
                  <c:v>1530</c:v>
                </c:pt>
                <c:pt idx="84">
                  <c:v>1540</c:v>
                </c:pt>
                <c:pt idx="85">
                  <c:v>1550</c:v>
                </c:pt>
                <c:pt idx="86">
                  <c:v>1560</c:v>
                </c:pt>
                <c:pt idx="87">
                  <c:v>1570</c:v>
                </c:pt>
                <c:pt idx="88">
                  <c:v>1580</c:v>
                </c:pt>
                <c:pt idx="89">
                  <c:v>1590</c:v>
                </c:pt>
                <c:pt idx="90">
                  <c:v>1600</c:v>
                </c:pt>
                <c:pt idx="91">
                  <c:v>1610</c:v>
                </c:pt>
                <c:pt idx="92">
                  <c:v>1620</c:v>
                </c:pt>
                <c:pt idx="93">
                  <c:v>1630</c:v>
                </c:pt>
                <c:pt idx="94">
                  <c:v>1640</c:v>
                </c:pt>
                <c:pt idx="95">
                  <c:v>1650</c:v>
                </c:pt>
                <c:pt idx="96">
                  <c:v>1660</c:v>
                </c:pt>
                <c:pt idx="97">
                  <c:v>1670</c:v>
                </c:pt>
                <c:pt idx="98">
                  <c:v>1680</c:v>
                </c:pt>
                <c:pt idx="99">
                  <c:v>1690</c:v>
                </c:pt>
                <c:pt idx="100">
                  <c:v>1700</c:v>
                </c:pt>
                <c:pt idx="101">
                  <c:v>1710</c:v>
                </c:pt>
                <c:pt idx="102">
                  <c:v>1720</c:v>
                </c:pt>
                <c:pt idx="103">
                  <c:v>1730</c:v>
                </c:pt>
                <c:pt idx="104">
                  <c:v>1740</c:v>
                </c:pt>
                <c:pt idx="105">
                  <c:v>1750</c:v>
                </c:pt>
                <c:pt idx="106">
                  <c:v>1760</c:v>
                </c:pt>
                <c:pt idx="107">
                  <c:v>1770</c:v>
                </c:pt>
                <c:pt idx="108">
                  <c:v>1780</c:v>
                </c:pt>
                <c:pt idx="109">
                  <c:v>1790</c:v>
                </c:pt>
                <c:pt idx="110">
                  <c:v>1800</c:v>
                </c:pt>
                <c:pt idx="111">
                  <c:v>1810</c:v>
                </c:pt>
                <c:pt idx="112">
                  <c:v>1820</c:v>
                </c:pt>
                <c:pt idx="113">
                  <c:v>1830</c:v>
                </c:pt>
                <c:pt idx="114">
                  <c:v>1840</c:v>
                </c:pt>
                <c:pt idx="115">
                  <c:v>1850</c:v>
                </c:pt>
                <c:pt idx="116">
                  <c:v>1860</c:v>
                </c:pt>
                <c:pt idx="117">
                  <c:v>1870</c:v>
                </c:pt>
                <c:pt idx="118">
                  <c:v>1880</c:v>
                </c:pt>
                <c:pt idx="119">
                  <c:v>1890</c:v>
                </c:pt>
                <c:pt idx="120">
                  <c:v>1900</c:v>
                </c:pt>
                <c:pt idx="121">
                  <c:v>1910</c:v>
                </c:pt>
                <c:pt idx="122">
                  <c:v>1920</c:v>
                </c:pt>
                <c:pt idx="123">
                  <c:v>1930</c:v>
                </c:pt>
                <c:pt idx="124">
                  <c:v>1940</c:v>
                </c:pt>
                <c:pt idx="125">
                  <c:v>1950</c:v>
                </c:pt>
                <c:pt idx="126">
                  <c:v>1960</c:v>
                </c:pt>
                <c:pt idx="127">
                  <c:v>1970</c:v>
                </c:pt>
                <c:pt idx="128">
                  <c:v>1980</c:v>
                </c:pt>
                <c:pt idx="129">
                  <c:v>1990</c:v>
                </c:pt>
                <c:pt idx="130">
                  <c:v>2000</c:v>
                </c:pt>
                <c:pt idx="131">
                  <c:v>2009.9999999999998</c:v>
                </c:pt>
                <c:pt idx="132">
                  <c:v>2020</c:v>
                </c:pt>
                <c:pt idx="133">
                  <c:v>2029.9999999999998</c:v>
                </c:pt>
                <c:pt idx="134">
                  <c:v>2040</c:v>
                </c:pt>
                <c:pt idx="135">
                  <c:v>2050</c:v>
                </c:pt>
                <c:pt idx="136">
                  <c:v>2060</c:v>
                </c:pt>
                <c:pt idx="137">
                  <c:v>2070</c:v>
                </c:pt>
                <c:pt idx="138">
                  <c:v>2080</c:v>
                </c:pt>
                <c:pt idx="139">
                  <c:v>2090</c:v>
                </c:pt>
                <c:pt idx="140">
                  <c:v>2100</c:v>
                </c:pt>
                <c:pt idx="141">
                  <c:v>2110</c:v>
                </c:pt>
                <c:pt idx="142">
                  <c:v>2120</c:v>
                </c:pt>
                <c:pt idx="143">
                  <c:v>2130</c:v>
                </c:pt>
                <c:pt idx="144">
                  <c:v>2140</c:v>
                </c:pt>
                <c:pt idx="145">
                  <c:v>2150</c:v>
                </c:pt>
                <c:pt idx="146">
                  <c:v>2160</c:v>
                </c:pt>
                <c:pt idx="147">
                  <c:v>2170</c:v>
                </c:pt>
                <c:pt idx="148">
                  <c:v>2180</c:v>
                </c:pt>
                <c:pt idx="149">
                  <c:v>2190</c:v>
                </c:pt>
                <c:pt idx="150">
                  <c:v>2200</c:v>
                </c:pt>
                <c:pt idx="151">
                  <c:v>2210</c:v>
                </c:pt>
                <c:pt idx="152">
                  <c:v>2220</c:v>
                </c:pt>
                <c:pt idx="153">
                  <c:v>2230</c:v>
                </c:pt>
                <c:pt idx="154">
                  <c:v>2240</c:v>
                </c:pt>
                <c:pt idx="155">
                  <c:v>2250</c:v>
                </c:pt>
                <c:pt idx="156">
                  <c:v>2260</c:v>
                </c:pt>
                <c:pt idx="157">
                  <c:v>2270</c:v>
                </c:pt>
                <c:pt idx="158">
                  <c:v>2280</c:v>
                </c:pt>
                <c:pt idx="159">
                  <c:v>2290</c:v>
                </c:pt>
                <c:pt idx="160">
                  <c:v>2300</c:v>
                </c:pt>
                <c:pt idx="161">
                  <c:v>2310</c:v>
                </c:pt>
                <c:pt idx="162">
                  <c:v>2320</c:v>
                </c:pt>
                <c:pt idx="163">
                  <c:v>2330</c:v>
                </c:pt>
                <c:pt idx="164">
                  <c:v>2340</c:v>
                </c:pt>
                <c:pt idx="165">
                  <c:v>2350</c:v>
                </c:pt>
                <c:pt idx="166">
                  <c:v>2360</c:v>
                </c:pt>
                <c:pt idx="167">
                  <c:v>2370</c:v>
                </c:pt>
                <c:pt idx="168">
                  <c:v>2380</c:v>
                </c:pt>
                <c:pt idx="169">
                  <c:v>2390</c:v>
                </c:pt>
                <c:pt idx="170">
                  <c:v>2400</c:v>
                </c:pt>
              </c:numCache>
            </c:numRef>
          </c:xVal>
          <c:yVal>
            <c:numRef>
              <c:f>Total!$B$6:$B$176</c:f>
              <c:numCache>
                <c:formatCode>General</c:formatCode>
                <c:ptCount val="171"/>
                <c:pt idx="28" formatCode="0.000">
                  <c:v>4.641268026684555E-2</c:v>
                </c:pt>
                <c:pt idx="29" formatCode="0.000">
                  <c:v>4.7758175872186392E-2</c:v>
                </c:pt>
                <c:pt idx="30" formatCode="0.000">
                  <c:v>4.878781517458735E-2</c:v>
                </c:pt>
                <c:pt idx="31" formatCode="0.000">
                  <c:v>5.0435060793853972E-2</c:v>
                </c:pt>
                <c:pt idx="32" formatCode="0.000">
                  <c:v>5.2247761970742844E-2</c:v>
                </c:pt>
                <c:pt idx="33" formatCode="0.000">
                  <c:v>5.4352978836227292E-2</c:v>
                </c:pt>
                <c:pt idx="34" formatCode="0.000">
                  <c:v>5.6411498175409941E-2</c:v>
                </c:pt>
                <c:pt idx="35" formatCode="0.000">
                  <c:v>5.8499376945394352E-2</c:v>
                </c:pt>
                <c:pt idx="36" formatCode="0.000">
                  <c:v>6.0612838829787463E-2</c:v>
                </c:pt>
                <c:pt idx="37" formatCode="0.000">
                  <c:v>6.1462864966939104E-2</c:v>
                </c:pt>
                <c:pt idx="38" formatCode="0.000">
                  <c:v>6.454703706578066E-2</c:v>
                </c:pt>
                <c:pt idx="39" formatCode="0.000">
                  <c:v>6.6345339468433184E-2</c:v>
                </c:pt>
                <c:pt idx="40" formatCode="0.000">
                  <c:v>6.8227935380654567E-2</c:v>
                </c:pt>
                <c:pt idx="41" formatCode="0.000">
                  <c:v>6.9776749982312564E-2</c:v>
                </c:pt>
                <c:pt idx="42" formatCode="0.000">
                  <c:v>7.064389351198086E-2</c:v>
                </c:pt>
                <c:pt idx="43" formatCode="0.000">
                  <c:v>6.9892480399076792E-2</c:v>
                </c:pt>
                <c:pt idx="44" formatCode="0.000">
                  <c:v>7.2625461735830357E-2</c:v>
                </c:pt>
                <c:pt idx="45" formatCode="0.000">
                  <c:v>7.3317157153517942E-2</c:v>
                </c:pt>
                <c:pt idx="46" formatCode="0.000">
                  <c:v>7.3832149224295068E-2</c:v>
                </c:pt>
                <c:pt idx="47" formatCode="0.000">
                  <c:v>7.4443286621426866E-2</c:v>
                </c:pt>
                <c:pt idx="48" formatCode="0.000">
                  <c:v>7.4693704628117571E-2</c:v>
                </c:pt>
                <c:pt idx="49" formatCode="0.000">
                  <c:v>7.5606805375205269E-2</c:v>
                </c:pt>
                <c:pt idx="50" formatCode="0.000">
                  <c:v>7.6518716586100211E-2</c:v>
                </c:pt>
                <c:pt idx="51" formatCode="0.000">
                  <c:v>7.6699083132948459E-2</c:v>
                </c:pt>
                <c:pt idx="52" formatCode="0.000">
                  <c:v>7.7714117304764352E-2</c:v>
                </c:pt>
                <c:pt idx="53" formatCode="0.000">
                  <c:v>7.8909211607585183E-2</c:v>
                </c:pt>
                <c:pt idx="54" formatCode="0.000">
                  <c:v>7.9994600088826362E-2</c:v>
                </c:pt>
                <c:pt idx="55" formatCode="0.000">
                  <c:v>8.0982253749214445E-2</c:v>
                </c:pt>
                <c:pt idx="56" formatCode="0.000">
                  <c:v>8.1451902010384311E-2</c:v>
                </c:pt>
                <c:pt idx="57" formatCode="0.000">
                  <c:v>8.2500921683246645E-2</c:v>
                </c:pt>
                <c:pt idx="58" formatCode="0.000">
                  <c:v>8.3903670939029187E-2</c:v>
                </c:pt>
                <c:pt idx="59" formatCode="0.000">
                  <c:v>8.4969912989321342E-2</c:v>
                </c:pt>
                <c:pt idx="60" formatCode="0.000">
                  <c:v>8.6008733203747897E-2</c:v>
                </c:pt>
                <c:pt idx="61" formatCode="0.000">
                  <c:v>8.7781331770549406E-2</c:v>
                </c:pt>
                <c:pt idx="62" formatCode="0.000">
                  <c:v>8.9083694195458696E-2</c:v>
                </c:pt>
                <c:pt idx="63" formatCode="0.000">
                  <c:v>8.9892296211082953E-2</c:v>
                </c:pt>
                <c:pt idx="64" formatCode="0.000">
                  <c:v>8.9817641933478243E-2</c:v>
                </c:pt>
                <c:pt idx="65" formatCode="0.000">
                  <c:v>9.0260062226355645E-2</c:v>
                </c:pt>
                <c:pt idx="66" formatCode="0.000">
                  <c:v>9.0685726904242592E-2</c:v>
                </c:pt>
                <c:pt idx="67" formatCode="0.000">
                  <c:v>9.0294156843094026E-2</c:v>
                </c:pt>
                <c:pt idx="68" formatCode="0.000">
                  <c:v>9.0214245724188041E-2</c:v>
                </c:pt>
                <c:pt idx="69" formatCode="0.000">
                  <c:v>8.9148117918197461E-2</c:v>
                </c:pt>
                <c:pt idx="70" formatCode="0.000">
                  <c:v>7.7446528817074922E-2</c:v>
                </c:pt>
                <c:pt idx="71" formatCode="0.000">
                  <c:v>7.4732227613295621E-2</c:v>
                </c:pt>
                <c:pt idx="72" formatCode="0.000">
                  <c:v>7.9247314667120594E-2</c:v>
                </c:pt>
                <c:pt idx="73" formatCode="0.000">
                  <c:v>8.7841464593231056E-2</c:v>
                </c:pt>
                <c:pt idx="74" formatCode="0.000">
                  <c:v>9.317523066940929E-2</c:v>
                </c:pt>
                <c:pt idx="75" formatCode="0.000">
                  <c:v>9.5488464201140905E-2</c:v>
                </c:pt>
                <c:pt idx="76" formatCode="0.000">
                  <c:v>9.5721815527464088E-2</c:v>
                </c:pt>
                <c:pt idx="77" formatCode="0.000">
                  <c:v>9.7037295473260135E-2</c:v>
                </c:pt>
                <c:pt idx="78" formatCode="0.000">
                  <c:v>9.8707754561217165E-2</c:v>
                </c:pt>
                <c:pt idx="79" formatCode="0.000">
                  <c:v>9.9469113758517066E-2</c:v>
                </c:pt>
                <c:pt idx="80" formatCode="0.000">
                  <c:v>0.10025743786404925</c:v>
                </c:pt>
                <c:pt idx="81" formatCode="0.000">
                  <c:v>0.10088747988579648</c:v>
                </c:pt>
                <c:pt idx="82" formatCode="0.000">
                  <c:v>0.10122923726233664</c:v>
                </c:pt>
                <c:pt idx="83" formatCode="0.000">
                  <c:v>0.1017385141423236</c:v>
                </c:pt>
                <c:pt idx="84" formatCode="0.000">
                  <c:v>0.10207665104400769</c:v>
                </c:pt>
                <c:pt idx="85" formatCode="0.000">
                  <c:v>0.10123871787843675</c:v>
                </c:pt>
                <c:pt idx="86" formatCode="0.000">
                  <c:v>0.10258968933016489</c:v>
                </c:pt>
                <c:pt idx="87" formatCode="0.000">
                  <c:v>0.10339249971583475</c:v>
                </c:pt>
                <c:pt idx="88" formatCode="0.000">
                  <c:v>0.10377690088679406</c:v>
                </c:pt>
                <c:pt idx="89" formatCode="0.000">
                  <c:v>0.10395400996427764</c:v>
                </c:pt>
                <c:pt idx="90" formatCode="0.000">
                  <c:v>0.1036656594243138</c:v>
                </c:pt>
                <c:pt idx="91" formatCode="0.000">
                  <c:v>0.10512125114127625</c:v>
                </c:pt>
                <c:pt idx="92" formatCode="0.000">
                  <c:v>0.10611933593410081</c:v>
                </c:pt>
                <c:pt idx="93" formatCode="0.000">
                  <c:v>0.10688621897079711</c:v>
                </c:pt>
                <c:pt idx="94" formatCode="0.000">
                  <c:v>0.10770047856794358</c:v>
                </c:pt>
                <c:pt idx="95" formatCode="0.000">
                  <c:v>0.10832335368102142</c:v>
                </c:pt>
                <c:pt idx="96" formatCode="0.000">
                  <c:v>0.10860881446336776</c:v>
                </c:pt>
                <c:pt idx="97" formatCode="0.000">
                  <c:v>0.10862972482398019</c:v>
                </c:pt>
                <c:pt idx="98" formatCode="0.000">
                  <c:v>0.10994853887923227</c:v>
                </c:pt>
                <c:pt idx="99" formatCode="0.000">
                  <c:v>0.11084118838629062</c:v>
                </c:pt>
                <c:pt idx="100" formatCode="0.000">
                  <c:v>0.11089930236765685</c:v>
                </c:pt>
                <c:pt idx="101" formatCode="0.000">
                  <c:v>0.11072725201512247</c:v>
                </c:pt>
                <c:pt idx="102" formatCode="0.000">
                  <c:v>0.10943516217775938</c:v>
                </c:pt>
                <c:pt idx="103" formatCode="0.000">
                  <c:v>0.10947580085937331</c:v>
                </c:pt>
                <c:pt idx="104" formatCode="0.000">
                  <c:v>0.10928186917065054</c:v>
                </c:pt>
                <c:pt idx="105" formatCode="0.000">
                  <c:v>0.1085591337954165</c:v>
                </c:pt>
                <c:pt idx="106" formatCode="0.000">
                  <c:v>0.10726986797447739</c:v>
                </c:pt>
                <c:pt idx="107" formatCode="0.000">
                  <c:v>0.10564649309381843</c:v>
                </c:pt>
                <c:pt idx="108" formatCode="0.000">
                  <c:v>0.10359857172223402</c:v>
                </c:pt>
                <c:pt idx="109" formatCode="0.000">
                  <c:v>0.10062060440366809</c:v>
                </c:pt>
                <c:pt idx="110" formatCode="0.000">
                  <c:v>0.10140625871524073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169-0346-A859-4505247C99CB}"/>
            </c:ext>
          </c:extLst>
        </c:ser>
        <c:ser>
          <c:idx val="1"/>
          <c:order val="2"/>
          <c:tx>
            <c:v>ATM+TEL+NIRPS Imag=10</c:v>
          </c:tx>
          <c:spPr>
            <a:ln w="158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Total!$A$6:$A$176</c:f>
              <c:numCache>
                <c:formatCode>0</c:formatCode>
                <c:ptCount val="171"/>
                <c:pt idx="0">
                  <c:v>700</c:v>
                </c:pt>
                <c:pt idx="1">
                  <c:v>710</c:v>
                </c:pt>
                <c:pt idx="2">
                  <c:v>720</c:v>
                </c:pt>
                <c:pt idx="3">
                  <c:v>730</c:v>
                </c:pt>
                <c:pt idx="4">
                  <c:v>740</c:v>
                </c:pt>
                <c:pt idx="5">
                  <c:v>750</c:v>
                </c:pt>
                <c:pt idx="6">
                  <c:v>760</c:v>
                </c:pt>
                <c:pt idx="7">
                  <c:v>770</c:v>
                </c:pt>
                <c:pt idx="8">
                  <c:v>780</c:v>
                </c:pt>
                <c:pt idx="9">
                  <c:v>790</c:v>
                </c:pt>
                <c:pt idx="10">
                  <c:v>800</c:v>
                </c:pt>
                <c:pt idx="11">
                  <c:v>810</c:v>
                </c:pt>
                <c:pt idx="12">
                  <c:v>820</c:v>
                </c:pt>
                <c:pt idx="13">
                  <c:v>830</c:v>
                </c:pt>
                <c:pt idx="14">
                  <c:v>840</c:v>
                </c:pt>
                <c:pt idx="15">
                  <c:v>850</c:v>
                </c:pt>
                <c:pt idx="16">
                  <c:v>860</c:v>
                </c:pt>
                <c:pt idx="17">
                  <c:v>870</c:v>
                </c:pt>
                <c:pt idx="18">
                  <c:v>880</c:v>
                </c:pt>
                <c:pt idx="19">
                  <c:v>890</c:v>
                </c:pt>
                <c:pt idx="20">
                  <c:v>900</c:v>
                </c:pt>
                <c:pt idx="21">
                  <c:v>910</c:v>
                </c:pt>
                <c:pt idx="22">
                  <c:v>920</c:v>
                </c:pt>
                <c:pt idx="23">
                  <c:v>930</c:v>
                </c:pt>
                <c:pt idx="24">
                  <c:v>940</c:v>
                </c:pt>
                <c:pt idx="25">
                  <c:v>950</c:v>
                </c:pt>
                <c:pt idx="26">
                  <c:v>960</c:v>
                </c:pt>
                <c:pt idx="27">
                  <c:v>970</c:v>
                </c:pt>
                <c:pt idx="28">
                  <c:v>980</c:v>
                </c:pt>
                <c:pt idx="29">
                  <c:v>990</c:v>
                </c:pt>
                <c:pt idx="30">
                  <c:v>1000</c:v>
                </c:pt>
                <c:pt idx="31">
                  <c:v>1010</c:v>
                </c:pt>
                <c:pt idx="32">
                  <c:v>1020</c:v>
                </c:pt>
                <c:pt idx="33">
                  <c:v>1030</c:v>
                </c:pt>
                <c:pt idx="34">
                  <c:v>1040</c:v>
                </c:pt>
                <c:pt idx="35">
                  <c:v>1050</c:v>
                </c:pt>
                <c:pt idx="36">
                  <c:v>1060</c:v>
                </c:pt>
                <c:pt idx="37">
                  <c:v>1070</c:v>
                </c:pt>
                <c:pt idx="38">
                  <c:v>1080</c:v>
                </c:pt>
                <c:pt idx="39">
                  <c:v>1090</c:v>
                </c:pt>
                <c:pt idx="40">
                  <c:v>1100</c:v>
                </c:pt>
                <c:pt idx="41">
                  <c:v>1110</c:v>
                </c:pt>
                <c:pt idx="42">
                  <c:v>1120</c:v>
                </c:pt>
                <c:pt idx="43">
                  <c:v>1130</c:v>
                </c:pt>
                <c:pt idx="44">
                  <c:v>1140</c:v>
                </c:pt>
                <c:pt idx="45">
                  <c:v>1150</c:v>
                </c:pt>
                <c:pt idx="46">
                  <c:v>1160</c:v>
                </c:pt>
                <c:pt idx="47">
                  <c:v>1170</c:v>
                </c:pt>
                <c:pt idx="48">
                  <c:v>1180</c:v>
                </c:pt>
                <c:pt idx="49">
                  <c:v>1190</c:v>
                </c:pt>
                <c:pt idx="50">
                  <c:v>1200</c:v>
                </c:pt>
                <c:pt idx="51">
                  <c:v>1210</c:v>
                </c:pt>
                <c:pt idx="52">
                  <c:v>1220</c:v>
                </c:pt>
                <c:pt idx="53">
                  <c:v>1230</c:v>
                </c:pt>
                <c:pt idx="54">
                  <c:v>1240</c:v>
                </c:pt>
                <c:pt idx="55">
                  <c:v>1250</c:v>
                </c:pt>
                <c:pt idx="56">
                  <c:v>1260</c:v>
                </c:pt>
                <c:pt idx="57">
                  <c:v>1270</c:v>
                </c:pt>
                <c:pt idx="58">
                  <c:v>1280</c:v>
                </c:pt>
                <c:pt idx="59">
                  <c:v>1290</c:v>
                </c:pt>
                <c:pt idx="60">
                  <c:v>1300</c:v>
                </c:pt>
                <c:pt idx="61">
                  <c:v>1310</c:v>
                </c:pt>
                <c:pt idx="62">
                  <c:v>1320</c:v>
                </c:pt>
                <c:pt idx="63">
                  <c:v>1330</c:v>
                </c:pt>
                <c:pt idx="64">
                  <c:v>1340</c:v>
                </c:pt>
                <c:pt idx="65">
                  <c:v>1350</c:v>
                </c:pt>
                <c:pt idx="66">
                  <c:v>1360</c:v>
                </c:pt>
                <c:pt idx="67">
                  <c:v>1370</c:v>
                </c:pt>
                <c:pt idx="68">
                  <c:v>1380</c:v>
                </c:pt>
                <c:pt idx="69">
                  <c:v>1390</c:v>
                </c:pt>
                <c:pt idx="70">
                  <c:v>1400</c:v>
                </c:pt>
                <c:pt idx="71">
                  <c:v>1410</c:v>
                </c:pt>
                <c:pt idx="72">
                  <c:v>1420</c:v>
                </c:pt>
                <c:pt idx="73">
                  <c:v>1430</c:v>
                </c:pt>
                <c:pt idx="74">
                  <c:v>1440</c:v>
                </c:pt>
                <c:pt idx="75">
                  <c:v>1450</c:v>
                </c:pt>
                <c:pt idx="76">
                  <c:v>1460</c:v>
                </c:pt>
                <c:pt idx="77">
                  <c:v>1470</c:v>
                </c:pt>
                <c:pt idx="78">
                  <c:v>1480</c:v>
                </c:pt>
                <c:pt idx="79">
                  <c:v>1490</c:v>
                </c:pt>
                <c:pt idx="80">
                  <c:v>1500</c:v>
                </c:pt>
                <c:pt idx="81">
                  <c:v>1510</c:v>
                </c:pt>
                <c:pt idx="82">
                  <c:v>1520</c:v>
                </c:pt>
                <c:pt idx="83">
                  <c:v>1530</c:v>
                </c:pt>
                <c:pt idx="84">
                  <c:v>1540</c:v>
                </c:pt>
                <c:pt idx="85">
                  <c:v>1550</c:v>
                </c:pt>
                <c:pt idx="86">
                  <c:v>1560</c:v>
                </c:pt>
                <c:pt idx="87">
                  <c:v>1570</c:v>
                </c:pt>
                <c:pt idx="88">
                  <c:v>1580</c:v>
                </c:pt>
                <c:pt idx="89">
                  <c:v>1590</c:v>
                </c:pt>
                <c:pt idx="90">
                  <c:v>1600</c:v>
                </c:pt>
                <c:pt idx="91">
                  <c:v>1610</c:v>
                </c:pt>
                <c:pt idx="92">
                  <c:v>1620</c:v>
                </c:pt>
                <c:pt idx="93">
                  <c:v>1630</c:v>
                </c:pt>
                <c:pt idx="94">
                  <c:v>1640</c:v>
                </c:pt>
                <c:pt idx="95">
                  <c:v>1650</c:v>
                </c:pt>
                <c:pt idx="96">
                  <c:v>1660</c:v>
                </c:pt>
                <c:pt idx="97">
                  <c:v>1670</c:v>
                </c:pt>
                <c:pt idx="98">
                  <c:v>1680</c:v>
                </c:pt>
                <c:pt idx="99">
                  <c:v>1690</c:v>
                </c:pt>
                <c:pt idx="100">
                  <c:v>1700</c:v>
                </c:pt>
                <c:pt idx="101">
                  <c:v>1710</c:v>
                </c:pt>
                <c:pt idx="102">
                  <c:v>1720</c:v>
                </c:pt>
                <c:pt idx="103">
                  <c:v>1730</c:v>
                </c:pt>
                <c:pt idx="104">
                  <c:v>1740</c:v>
                </c:pt>
                <c:pt idx="105">
                  <c:v>1750</c:v>
                </c:pt>
                <c:pt idx="106">
                  <c:v>1760</c:v>
                </c:pt>
                <c:pt idx="107">
                  <c:v>1770</c:v>
                </c:pt>
                <c:pt idx="108">
                  <c:v>1780</c:v>
                </c:pt>
                <c:pt idx="109">
                  <c:v>1790</c:v>
                </c:pt>
                <c:pt idx="110">
                  <c:v>1800</c:v>
                </c:pt>
                <c:pt idx="111">
                  <c:v>1810</c:v>
                </c:pt>
                <c:pt idx="112">
                  <c:v>1820</c:v>
                </c:pt>
                <c:pt idx="113">
                  <c:v>1830</c:v>
                </c:pt>
                <c:pt idx="114">
                  <c:v>1840</c:v>
                </c:pt>
                <c:pt idx="115">
                  <c:v>1850</c:v>
                </c:pt>
                <c:pt idx="116">
                  <c:v>1860</c:v>
                </c:pt>
                <c:pt idx="117">
                  <c:v>1870</c:v>
                </c:pt>
                <c:pt idx="118">
                  <c:v>1880</c:v>
                </c:pt>
                <c:pt idx="119">
                  <c:v>1890</c:v>
                </c:pt>
                <c:pt idx="120">
                  <c:v>1900</c:v>
                </c:pt>
                <c:pt idx="121">
                  <c:v>1910</c:v>
                </c:pt>
                <c:pt idx="122">
                  <c:v>1920</c:v>
                </c:pt>
                <c:pt idx="123">
                  <c:v>1930</c:v>
                </c:pt>
                <c:pt idx="124">
                  <c:v>1940</c:v>
                </c:pt>
                <c:pt idx="125">
                  <c:v>1950</c:v>
                </c:pt>
                <c:pt idx="126">
                  <c:v>1960</c:v>
                </c:pt>
                <c:pt idx="127">
                  <c:v>1970</c:v>
                </c:pt>
                <c:pt idx="128">
                  <c:v>1980</c:v>
                </c:pt>
                <c:pt idx="129">
                  <c:v>1990</c:v>
                </c:pt>
                <c:pt idx="130">
                  <c:v>2000</c:v>
                </c:pt>
                <c:pt idx="131">
                  <c:v>2009.9999999999998</c:v>
                </c:pt>
                <c:pt idx="132">
                  <c:v>2020</c:v>
                </c:pt>
                <c:pt idx="133">
                  <c:v>2029.9999999999998</c:v>
                </c:pt>
                <c:pt idx="134">
                  <c:v>2040</c:v>
                </c:pt>
                <c:pt idx="135">
                  <c:v>2050</c:v>
                </c:pt>
                <c:pt idx="136">
                  <c:v>2060</c:v>
                </c:pt>
                <c:pt idx="137">
                  <c:v>2070</c:v>
                </c:pt>
                <c:pt idx="138">
                  <c:v>2080</c:v>
                </c:pt>
                <c:pt idx="139">
                  <c:v>2090</c:v>
                </c:pt>
                <c:pt idx="140">
                  <c:v>2100</c:v>
                </c:pt>
                <c:pt idx="141">
                  <c:v>2110</c:v>
                </c:pt>
                <c:pt idx="142">
                  <c:v>2120</c:v>
                </c:pt>
                <c:pt idx="143">
                  <c:v>2130</c:v>
                </c:pt>
                <c:pt idx="144">
                  <c:v>2140</c:v>
                </c:pt>
                <c:pt idx="145">
                  <c:v>2150</c:v>
                </c:pt>
                <c:pt idx="146">
                  <c:v>2160</c:v>
                </c:pt>
                <c:pt idx="147">
                  <c:v>2170</c:v>
                </c:pt>
                <c:pt idx="148">
                  <c:v>2180</c:v>
                </c:pt>
                <c:pt idx="149">
                  <c:v>2190</c:v>
                </c:pt>
                <c:pt idx="150">
                  <c:v>2200</c:v>
                </c:pt>
                <c:pt idx="151">
                  <c:v>2210</c:v>
                </c:pt>
                <c:pt idx="152">
                  <c:v>2220</c:v>
                </c:pt>
                <c:pt idx="153">
                  <c:v>2230</c:v>
                </c:pt>
                <c:pt idx="154">
                  <c:v>2240</c:v>
                </c:pt>
                <c:pt idx="155">
                  <c:v>2250</c:v>
                </c:pt>
                <c:pt idx="156">
                  <c:v>2260</c:v>
                </c:pt>
                <c:pt idx="157">
                  <c:v>2270</c:v>
                </c:pt>
                <c:pt idx="158">
                  <c:v>2280</c:v>
                </c:pt>
                <c:pt idx="159">
                  <c:v>2290</c:v>
                </c:pt>
                <c:pt idx="160">
                  <c:v>2300</c:v>
                </c:pt>
                <c:pt idx="161">
                  <c:v>2310</c:v>
                </c:pt>
                <c:pt idx="162">
                  <c:v>2320</c:v>
                </c:pt>
                <c:pt idx="163">
                  <c:v>2330</c:v>
                </c:pt>
                <c:pt idx="164">
                  <c:v>2340</c:v>
                </c:pt>
                <c:pt idx="165">
                  <c:v>2350</c:v>
                </c:pt>
                <c:pt idx="166">
                  <c:v>2360</c:v>
                </c:pt>
                <c:pt idx="167">
                  <c:v>2370</c:v>
                </c:pt>
                <c:pt idx="168">
                  <c:v>2380</c:v>
                </c:pt>
                <c:pt idx="169">
                  <c:v>2390</c:v>
                </c:pt>
                <c:pt idx="170">
                  <c:v>2400</c:v>
                </c:pt>
              </c:numCache>
            </c:numRef>
          </c:xVal>
          <c:yVal>
            <c:numRef>
              <c:f>Total!$D$6:$D$176</c:f>
              <c:numCache>
                <c:formatCode>General</c:formatCode>
                <c:ptCount val="171"/>
                <c:pt idx="28" formatCode="0.000">
                  <c:v>4.5674718650602707E-2</c:v>
                </c:pt>
                <c:pt idx="29" formatCode="0.000">
                  <c:v>4.7242387572766775E-2</c:v>
                </c:pt>
                <c:pt idx="30" formatCode="0.000">
                  <c:v>4.8387755090155735E-2</c:v>
                </c:pt>
                <c:pt idx="31" formatCode="0.000">
                  <c:v>5.0051754331820679E-2</c:v>
                </c:pt>
                <c:pt idx="32" formatCode="0.000">
                  <c:v>5.1317751807663618E-2</c:v>
                </c:pt>
                <c:pt idx="33" formatCode="0.000">
                  <c:v>5.4010555069559062E-2</c:v>
                </c:pt>
                <c:pt idx="34" formatCode="0.000">
                  <c:v>5.6039182287452236E-2</c:v>
                </c:pt>
                <c:pt idx="35" formatCode="0.000">
                  <c:v>5.8031381929831198E-2</c:v>
                </c:pt>
                <c:pt idx="36" formatCode="0.000">
                  <c:v>5.9776381653936395E-2</c:v>
                </c:pt>
                <c:pt idx="37" formatCode="0.000">
                  <c:v>6.0811358598289546E-2</c:v>
                </c:pt>
                <c:pt idx="38" formatCode="0.000">
                  <c:v>6.3914476102536005E-2</c:v>
                </c:pt>
                <c:pt idx="39" formatCode="0.000">
                  <c:v>6.5933998363728902E-2</c:v>
                </c:pt>
                <c:pt idx="40" formatCode="0.000">
                  <c:v>6.72932126659396E-2</c:v>
                </c:pt>
                <c:pt idx="41" formatCode="0.000">
                  <c:v>6.2799074984081313E-2</c:v>
                </c:pt>
                <c:pt idx="42" formatCode="0.000">
                  <c:v>1.6000841880463666E-2</c:v>
                </c:pt>
                <c:pt idx="43" formatCode="0.000">
                  <c:v>6.3790866860237383E-2</c:v>
                </c:pt>
                <c:pt idx="44" formatCode="0.000">
                  <c:v>6.0961812581056006E-2</c:v>
                </c:pt>
                <c:pt idx="45" formatCode="0.000">
                  <c:v>1.932640262566733E-14</c:v>
                </c:pt>
                <c:pt idx="46" formatCode="0.000">
                  <c:v>7.0672133237495244E-2</c:v>
                </c:pt>
                <c:pt idx="47" formatCode="0.000">
                  <c:v>6.915781327130556E-2</c:v>
                </c:pt>
                <c:pt idx="48" formatCode="0.000">
                  <c:v>5.3891507889186833E-2</c:v>
                </c:pt>
                <c:pt idx="49" formatCode="0.000">
                  <c:v>5.8731366415459459E-2</c:v>
                </c:pt>
                <c:pt idx="50" formatCode="0.000">
                  <c:v>6.082472781429106E-2</c:v>
                </c:pt>
                <c:pt idx="51" formatCode="0.000">
                  <c:v>6.0285479342497492E-2</c:v>
                </c:pt>
                <c:pt idx="52" formatCode="0.000">
                  <c:v>7.6820404955759564E-2</c:v>
                </c:pt>
                <c:pt idx="53" formatCode="0.000">
                  <c:v>7.8293719757046021E-2</c:v>
                </c:pt>
                <c:pt idx="54" formatCode="0.000">
                  <c:v>7.9258649768009157E-2</c:v>
                </c:pt>
                <c:pt idx="55" formatCode="0.000">
                  <c:v>7.9775618168351145E-2</c:v>
                </c:pt>
                <c:pt idx="56" formatCode="0.000">
                  <c:v>7.8592940249819818E-2</c:v>
                </c:pt>
                <c:pt idx="57" formatCode="0.000">
                  <c:v>7.8788380207500536E-2</c:v>
                </c:pt>
                <c:pt idx="58" formatCode="0.000">
                  <c:v>8.2880046153573028E-2</c:v>
                </c:pt>
                <c:pt idx="59" formatCode="0.000">
                  <c:v>8.4409111563591821E-2</c:v>
                </c:pt>
                <c:pt idx="60" formatCode="0.000">
                  <c:v>8.372950177384858E-2</c:v>
                </c:pt>
                <c:pt idx="61" formatCode="0.000">
                  <c:v>8.6991299784614465E-2</c:v>
                </c:pt>
                <c:pt idx="62" formatCode="0.000">
                  <c:v>6.9690173969107344E-2</c:v>
                </c:pt>
                <c:pt idx="63" formatCode="0.000">
                  <c:v>1.5461474948306266E-2</c:v>
                </c:pt>
                <c:pt idx="64" formatCode="0.000">
                  <c:v>1.3032539844547693E-2</c:v>
                </c:pt>
                <c:pt idx="65" formatCode="0.000">
                  <c:v>1.3999335651307759E-2</c:v>
                </c:pt>
                <c:pt idx="66" formatCode="0.000">
                  <c:v>4.0391422763149649E-5</c:v>
                </c:pt>
                <c:pt idx="67" formatCode="0.000">
                  <c:v>4.7025196883883372E-6</c:v>
                </c:pt>
                <c:pt idx="68" formatCode="0.000">
                  <c:v>7.8802143640078256E-4</c:v>
                </c:pt>
                <c:pt idx="69" formatCode="0.000">
                  <c:v>2.2670366386597616E-2</c:v>
                </c:pt>
                <c:pt idx="70" formatCode="0.000">
                  <c:v>7.8918012864599345E-10</c:v>
                </c:pt>
                <c:pt idx="71" formatCode="0.000">
                  <c:v>9.05754598673143E-4</c:v>
                </c:pt>
                <c:pt idx="72" formatCode="0.000">
                  <c:v>4.4560765037321912E-2</c:v>
                </c:pt>
                <c:pt idx="73" formatCode="0.000">
                  <c:v>2.8179541841508522E-2</c:v>
                </c:pt>
                <c:pt idx="74" formatCode="0.000">
                  <c:v>6.3610729978005724E-4</c:v>
                </c:pt>
                <c:pt idx="75" formatCode="0.000">
                  <c:v>5.6576915039175987E-2</c:v>
                </c:pt>
                <c:pt idx="76" formatCode="0.000">
                  <c:v>5.5987689902013742E-2</c:v>
                </c:pt>
                <c:pt idx="77" formatCode="0.000">
                  <c:v>6.096853274584934E-2</c:v>
                </c:pt>
                <c:pt idx="78" formatCode="0.000">
                  <c:v>8.4454354802577403E-2</c:v>
                </c:pt>
                <c:pt idx="79" formatCode="0.000">
                  <c:v>3.8375184088035886E-7</c:v>
                </c:pt>
                <c:pt idx="80" formatCode="0.000">
                  <c:v>9.8101902949972203E-2</c:v>
                </c:pt>
                <c:pt idx="81" formatCode="0.000">
                  <c:v>0.10006020255073295</c:v>
                </c:pt>
                <c:pt idx="82" formatCode="0.000">
                  <c:v>0.10073321399975119</c:v>
                </c:pt>
                <c:pt idx="83" formatCode="0.000">
                  <c:v>9.7841929050672599E-2</c:v>
                </c:pt>
                <c:pt idx="84" formatCode="0.000">
                  <c:v>0.10185208241171087</c:v>
                </c:pt>
                <c:pt idx="85" formatCode="0.000">
                  <c:v>0.10047942749434847</c:v>
                </c:pt>
                <c:pt idx="86" formatCode="0.000">
                  <c:v>0.10244606376510267</c:v>
                </c:pt>
                <c:pt idx="87" formatCode="0.000">
                  <c:v>9.444904849041505E-2</c:v>
                </c:pt>
                <c:pt idx="88" formatCode="0.000">
                  <c:v>0.10163909672852611</c:v>
                </c:pt>
                <c:pt idx="89" formatCode="0.000">
                  <c:v>0.10381886975132408</c:v>
                </c:pt>
                <c:pt idx="90" formatCode="0.000">
                  <c:v>0.1028363341489193</c:v>
                </c:pt>
                <c:pt idx="91" formatCode="0.000">
                  <c:v>0.10414362350566239</c:v>
                </c:pt>
                <c:pt idx="92" formatCode="0.000">
                  <c:v>0.10591770919582601</c:v>
                </c:pt>
                <c:pt idx="93" formatCode="0.000">
                  <c:v>0.10671520102044384</c:v>
                </c:pt>
                <c:pt idx="94" formatCode="0.000">
                  <c:v>0.1074635375150941</c:v>
                </c:pt>
                <c:pt idx="95" formatCode="0.000">
                  <c:v>0.10803088062608265</c:v>
                </c:pt>
                <c:pt idx="96" formatCode="0.000">
                  <c:v>0.10769650042187548</c:v>
                </c:pt>
                <c:pt idx="97" formatCode="0.000">
                  <c:v>0.10833642456695544</c:v>
                </c:pt>
                <c:pt idx="98" formatCode="0.000">
                  <c:v>0.1091569093993018</c:v>
                </c:pt>
                <c:pt idx="99" formatCode="0.000">
                  <c:v>0.1093448323430757</c:v>
                </c:pt>
                <c:pt idx="100" formatCode="0.000">
                  <c:v>0.11053333466984359</c:v>
                </c:pt>
                <c:pt idx="101" formatCode="0.000">
                  <c:v>0.11011825212903931</c:v>
                </c:pt>
                <c:pt idx="102" formatCode="0.000">
                  <c:v>3.1539213739630256E-2</c:v>
                </c:pt>
                <c:pt idx="103" formatCode="0.000">
                  <c:v>0.10805261544820145</c:v>
                </c:pt>
                <c:pt idx="104" formatCode="0.000">
                  <c:v>0.10251732146898727</c:v>
                </c:pt>
                <c:pt idx="105" formatCode="0.000">
                  <c:v>6.0489149350806078E-2</c:v>
                </c:pt>
                <c:pt idx="106" formatCode="0.000">
                  <c:v>0.10546773419250617</c:v>
                </c:pt>
                <c:pt idx="107" formatCode="0.000">
                  <c:v>0.1039244552563892</c:v>
                </c:pt>
                <c:pt idx="108" formatCode="0.000">
                  <c:v>7.2363602347980463E-2</c:v>
                </c:pt>
                <c:pt idx="109" formatCode="0.000">
                  <c:v>6.0644038274090754E-2</c:v>
                </c:pt>
                <c:pt idx="110" formatCode="0.000">
                  <c:v>6.1117552127675591E-2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169-0346-A859-4505247C99CB}"/>
            </c:ext>
          </c:extLst>
        </c:ser>
        <c:ser>
          <c:idx val="7"/>
          <c:order val="3"/>
          <c:tx>
            <c:v>TEL+NIRPS Imag=11</c:v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Total!$A$6:$A$176</c:f>
              <c:numCache>
                <c:formatCode>0</c:formatCode>
                <c:ptCount val="171"/>
                <c:pt idx="0">
                  <c:v>700</c:v>
                </c:pt>
                <c:pt idx="1">
                  <c:v>710</c:v>
                </c:pt>
                <c:pt idx="2">
                  <c:v>720</c:v>
                </c:pt>
                <c:pt idx="3">
                  <c:v>730</c:v>
                </c:pt>
                <c:pt idx="4">
                  <c:v>740</c:v>
                </c:pt>
                <c:pt idx="5">
                  <c:v>750</c:v>
                </c:pt>
                <c:pt idx="6">
                  <c:v>760</c:v>
                </c:pt>
                <c:pt idx="7">
                  <c:v>770</c:v>
                </c:pt>
                <c:pt idx="8">
                  <c:v>780</c:v>
                </c:pt>
                <c:pt idx="9">
                  <c:v>790</c:v>
                </c:pt>
                <c:pt idx="10">
                  <c:v>800</c:v>
                </c:pt>
                <c:pt idx="11">
                  <c:v>810</c:v>
                </c:pt>
                <c:pt idx="12">
                  <c:v>820</c:v>
                </c:pt>
                <c:pt idx="13">
                  <c:v>830</c:v>
                </c:pt>
                <c:pt idx="14">
                  <c:v>840</c:v>
                </c:pt>
                <c:pt idx="15">
                  <c:v>850</c:v>
                </c:pt>
                <c:pt idx="16">
                  <c:v>860</c:v>
                </c:pt>
                <c:pt idx="17">
                  <c:v>870</c:v>
                </c:pt>
                <c:pt idx="18">
                  <c:v>880</c:v>
                </c:pt>
                <c:pt idx="19">
                  <c:v>890</c:v>
                </c:pt>
                <c:pt idx="20">
                  <c:v>900</c:v>
                </c:pt>
                <c:pt idx="21">
                  <c:v>910</c:v>
                </c:pt>
                <c:pt idx="22">
                  <c:v>920</c:v>
                </c:pt>
                <c:pt idx="23">
                  <c:v>930</c:v>
                </c:pt>
                <c:pt idx="24">
                  <c:v>940</c:v>
                </c:pt>
                <c:pt idx="25">
                  <c:v>950</c:v>
                </c:pt>
                <c:pt idx="26">
                  <c:v>960</c:v>
                </c:pt>
                <c:pt idx="27">
                  <c:v>970</c:v>
                </c:pt>
                <c:pt idx="28">
                  <c:v>980</c:v>
                </c:pt>
                <c:pt idx="29">
                  <c:v>990</c:v>
                </c:pt>
                <c:pt idx="30">
                  <c:v>1000</c:v>
                </c:pt>
                <c:pt idx="31">
                  <c:v>1010</c:v>
                </c:pt>
                <c:pt idx="32">
                  <c:v>1020</c:v>
                </c:pt>
                <c:pt idx="33">
                  <c:v>1030</c:v>
                </c:pt>
                <c:pt idx="34">
                  <c:v>1040</c:v>
                </c:pt>
                <c:pt idx="35">
                  <c:v>1050</c:v>
                </c:pt>
                <c:pt idx="36">
                  <c:v>1060</c:v>
                </c:pt>
                <c:pt idx="37">
                  <c:v>1070</c:v>
                </c:pt>
                <c:pt idx="38">
                  <c:v>1080</c:v>
                </c:pt>
                <c:pt idx="39">
                  <c:v>1090</c:v>
                </c:pt>
                <c:pt idx="40">
                  <c:v>1100</c:v>
                </c:pt>
                <c:pt idx="41">
                  <c:v>1110</c:v>
                </c:pt>
                <c:pt idx="42">
                  <c:v>1120</c:v>
                </c:pt>
                <c:pt idx="43">
                  <c:v>1130</c:v>
                </c:pt>
                <c:pt idx="44">
                  <c:v>1140</c:v>
                </c:pt>
                <c:pt idx="45">
                  <c:v>1150</c:v>
                </c:pt>
                <c:pt idx="46">
                  <c:v>1160</c:v>
                </c:pt>
                <c:pt idx="47">
                  <c:v>1170</c:v>
                </c:pt>
                <c:pt idx="48">
                  <c:v>1180</c:v>
                </c:pt>
                <c:pt idx="49">
                  <c:v>1190</c:v>
                </c:pt>
                <c:pt idx="50">
                  <c:v>1200</c:v>
                </c:pt>
                <c:pt idx="51">
                  <c:v>1210</c:v>
                </c:pt>
                <c:pt idx="52">
                  <c:v>1220</c:v>
                </c:pt>
                <c:pt idx="53">
                  <c:v>1230</c:v>
                </c:pt>
                <c:pt idx="54">
                  <c:v>1240</c:v>
                </c:pt>
                <c:pt idx="55">
                  <c:v>1250</c:v>
                </c:pt>
                <c:pt idx="56">
                  <c:v>1260</c:v>
                </c:pt>
                <c:pt idx="57">
                  <c:v>1270</c:v>
                </c:pt>
                <c:pt idx="58">
                  <c:v>1280</c:v>
                </c:pt>
                <c:pt idx="59">
                  <c:v>1290</c:v>
                </c:pt>
                <c:pt idx="60">
                  <c:v>1300</c:v>
                </c:pt>
                <c:pt idx="61">
                  <c:v>1310</c:v>
                </c:pt>
                <c:pt idx="62">
                  <c:v>1320</c:v>
                </c:pt>
                <c:pt idx="63">
                  <c:v>1330</c:v>
                </c:pt>
                <c:pt idx="64">
                  <c:v>1340</c:v>
                </c:pt>
                <c:pt idx="65">
                  <c:v>1350</c:v>
                </c:pt>
                <c:pt idx="66">
                  <c:v>1360</c:v>
                </c:pt>
                <c:pt idx="67">
                  <c:v>1370</c:v>
                </c:pt>
                <c:pt idx="68">
                  <c:v>1380</c:v>
                </c:pt>
                <c:pt idx="69">
                  <c:v>1390</c:v>
                </c:pt>
                <c:pt idx="70">
                  <c:v>1400</c:v>
                </c:pt>
                <c:pt idx="71">
                  <c:v>1410</c:v>
                </c:pt>
                <c:pt idx="72">
                  <c:v>1420</c:v>
                </c:pt>
                <c:pt idx="73">
                  <c:v>1430</c:v>
                </c:pt>
                <c:pt idx="74">
                  <c:v>1440</c:v>
                </c:pt>
                <c:pt idx="75">
                  <c:v>1450</c:v>
                </c:pt>
                <c:pt idx="76">
                  <c:v>1460</c:v>
                </c:pt>
                <c:pt idx="77">
                  <c:v>1470</c:v>
                </c:pt>
                <c:pt idx="78">
                  <c:v>1480</c:v>
                </c:pt>
                <c:pt idx="79">
                  <c:v>1490</c:v>
                </c:pt>
                <c:pt idx="80">
                  <c:v>1500</c:v>
                </c:pt>
                <c:pt idx="81">
                  <c:v>1510</c:v>
                </c:pt>
                <c:pt idx="82">
                  <c:v>1520</c:v>
                </c:pt>
                <c:pt idx="83">
                  <c:v>1530</c:v>
                </c:pt>
                <c:pt idx="84">
                  <c:v>1540</c:v>
                </c:pt>
                <c:pt idx="85">
                  <c:v>1550</c:v>
                </c:pt>
                <c:pt idx="86">
                  <c:v>1560</c:v>
                </c:pt>
                <c:pt idx="87">
                  <c:v>1570</c:v>
                </c:pt>
                <c:pt idx="88">
                  <c:v>1580</c:v>
                </c:pt>
                <c:pt idx="89">
                  <c:v>1590</c:v>
                </c:pt>
                <c:pt idx="90">
                  <c:v>1600</c:v>
                </c:pt>
                <c:pt idx="91">
                  <c:v>1610</c:v>
                </c:pt>
                <c:pt idx="92">
                  <c:v>1620</c:v>
                </c:pt>
                <c:pt idx="93">
                  <c:v>1630</c:v>
                </c:pt>
                <c:pt idx="94">
                  <c:v>1640</c:v>
                </c:pt>
                <c:pt idx="95">
                  <c:v>1650</c:v>
                </c:pt>
                <c:pt idx="96">
                  <c:v>1660</c:v>
                </c:pt>
                <c:pt idx="97">
                  <c:v>1670</c:v>
                </c:pt>
                <c:pt idx="98">
                  <c:v>1680</c:v>
                </c:pt>
                <c:pt idx="99">
                  <c:v>1690</c:v>
                </c:pt>
                <c:pt idx="100">
                  <c:v>1700</c:v>
                </c:pt>
                <c:pt idx="101">
                  <c:v>1710</c:v>
                </c:pt>
                <c:pt idx="102">
                  <c:v>1720</c:v>
                </c:pt>
                <c:pt idx="103">
                  <c:v>1730</c:v>
                </c:pt>
                <c:pt idx="104">
                  <c:v>1740</c:v>
                </c:pt>
                <c:pt idx="105">
                  <c:v>1750</c:v>
                </c:pt>
                <c:pt idx="106">
                  <c:v>1760</c:v>
                </c:pt>
                <c:pt idx="107">
                  <c:v>1770</c:v>
                </c:pt>
                <c:pt idx="108">
                  <c:v>1780</c:v>
                </c:pt>
                <c:pt idx="109">
                  <c:v>1790</c:v>
                </c:pt>
                <c:pt idx="110">
                  <c:v>1800</c:v>
                </c:pt>
                <c:pt idx="111">
                  <c:v>1810</c:v>
                </c:pt>
                <c:pt idx="112">
                  <c:v>1820</c:v>
                </c:pt>
                <c:pt idx="113">
                  <c:v>1830</c:v>
                </c:pt>
                <c:pt idx="114">
                  <c:v>1840</c:v>
                </c:pt>
                <c:pt idx="115">
                  <c:v>1850</c:v>
                </c:pt>
                <c:pt idx="116">
                  <c:v>1860</c:v>
                </c:pt>
                <c:pt idx="117">
                  <c:v>1870</c:v>
                </c:pt>
                <c:pt idx="118">
                  <c:v>1880</c:v>
                </c:pt>
                <c:pt idx="119">
                  <c:v>1890</c:v>
                </c:pt>
                <c:pt idx="120">
                  <c:v>1900</c:v>
                </c:pt>
                <c:pt idx="121">
                  <c:v>1910</c:v>
                </c:pt>
                <c:pt idx="122">
                  <c:v>1920</c:v>
                </c:pt>
                <c:pt idx="123">
                  <c:v>1930</c:v>
                </c:pt>
                <c:pt idx="124">
                  <c:v>1940</c:v>
                </c:pt>
                <c:pt idx="125">
                  <c:v>1950</c:v>
                </c:pt>
                <c:pt idx="126">
                  <c:v>1960</c:v>
                </c:pt>
                <c:pt idx="127">
                  <c:v>1970</c:v>
                </c:pt>
                <c:pt idx="128">
                  <c:v>1980</c:v>
                </c:pt>
                <c:pt idx="129">
                  <c:v>1990</c:v>
                </c:pt>
                <c:pt idx="130">
                  <c:v>2000</c:v>
                </c:pt>
                <c:pt idx="131">
                  <c:v>2009.9999999999998</c:v>
                </c:pt>
                <c:pt idx="132">
                  <c:v>2020</c:v>
                </c:pt>
                <c:pt idx="133">
                  <c:v>2029.9999999999998</c:v>
                </c:pt>
                <c:pt idx="134">
                  <c:v>2040</c:v>
                </c:pt>
                <c:pt idx="135">
                  <c:v>2050</c:v>
                </c:pt>
                <c:pt idx="136">
                  <c:v>2060</c:v>
                </c:pt>
                <c:pt idx="137">
                  <c:v>2070</c:v>
                </c:pt>
                <c:pt idx="138">
                  <c:v>2080</c:v>
                </c:pt>
                <c:pt idx="139">
                  <c:v>2090</c:v>
                </c:pt>
                <c:pt idx="140">
                  <c:v>2100</c:v>
                </c:pt>
                <c:pt idx="141">
                  <c:v>2110</c:v>
                </c:pt>
                <c:pt idx="142">
                  <c:v>2120</c:v>
                </c:pt>
                <c:pt idx="143">
                  <c:v>2130</c:v>
                </c:pt>
                <c:pt idx="144">
                  <c:v>2140</c:v>
                </c:pt>
                <c:pt idx="145">
                  <c:v>2150</c:v>
                </c:pt>
                <c:pt idx="146">
                  <c:v>2160</c:v>
                </c:pt>
                <c:pt idx="147">
                  <c:v>2170</c:v>
                </c:pt>
                <c:pt idx="148">
                  <c:v>2180</c:v>
                </c:pt>
                <c:pt idx="149">
                  <c:v>2190</c:v>
                </c:pt>
                <c:pt idx="150">
                  <c:v>2200</c:v>
                </c:pt>
                <c:pt idx="151">
                  <c:v>2210</c:v>
                </c:pt>
                <c:pt idx="152">
                  <c:v>2220</c:v>
                </c:pt>
                <c:pt idx="153">
                  <c:v>2230</c:v>
                </c:pt>
                <c:pt idx="154">
                  <c:v>2240</c:v>
                </c:pt>
                <c:pt idx="155">
                  <c:v>2250</c:v>
                </c:pt>
                <c:pt idx="156">
                  <c:v>2260</c:v>
                </c:pt>
                <c:pt idx="157">
                  <c:v>2270</c:v>
                </c:pt>
                <c:pt idx="158">
                  <c:v>2280</c:v>
                </c:pt>
                <c:pt idx="159">
                  <c:v>2290</c:v>
                </c:pt>
                <c:pt idx="160">
                  <c:v>2300</c:v>
                </c:pt>
                <c:pt idx="161">
                  <c:v>2310</c:v>
                </c:pt>
                <c:pt idx="162">
                  <c:v>2320</c:v>
                </c:pt>
                <c:pt idx="163">
                  <c:v>2330</c:v>
                </c:pt>
                <c:pt idx="164">
                  <c:v>2340</c:v>
                </c:pt>
                <c:pt idx="165">
                  <c:v>2350</c:v>
                </c:pt>
                <c:pt idx="166">
                  <c:v>2360</c:v>
                </c:pt>
                <c:pt idx="167">
                  <c:v>2370</c:v>
                </c:pt>
                <c:pt idx="168">
                  <c:v>2380</c:v>
                </c:pt>
                <c:pt idx="169">
                  <c:v>2390</c:v>
                </c:pt>
                <c:pt idx="170">
                  <c:v>2400</c:v>
                </c:pt>
              </c:numCache>
            </c:numRef>
          </c:xVal>
          <c:yVal>
            <c:numRef>
              <c:f>Total!$E$6:$E$176</c:f>
              <c:numCache>
                <c:formatCode>General</c:formatCode>
                <c:ptCount val="171"/>
                <c:pt idx="28" formatCode="0.000">
                  <c:v>3.4051938050864441E-2</c:v>
                </c:pt>
                <c:pt idx="29" formatCode="0.000">
                  <c:v>3.5280606143968683E-2</c:v>
                </c:pt>
                <c:pt idx="30" formatCode="0.000">
                  <c:v>3.5783651924417813E-2</c:v>
                </c:pt>
                <c:pt idx="31" formatCode="0.000">
                  <c:v>3.672917866270331E-2</c:v>
                </c:pt>
                <c:pt idx="32" formatCode="0.000">
                  <c:v>3.8198740680178422E-2</c:v>
                </c:pt>
                <c:pt idx="33" formatCode="0.000">
                  <c:v>3.9890541728503169E-2</c:v>
                </c:pt>
                <c:pt idx="34" formatCode="0.000">
                  <c:v>4.153864526502335E-2</c:v>
                </c:pt>
                <c:pt idx="35" formatCode="0.000">
                  <c:v>4.3216059218535198E-2</c:v>
                </c:pt>
                <c:pt idx="36" formatCode="0.000">
                  <c:v>4.4876611031737887E-2</c:v>
                </c:pt>
                <c:pt idx="37" formatCode="0.000">
                  <c:v>4.5686773331242173E-2</c:v>
                </c:pt>
                <c:pt idx="38" formatCode="0.000">
                  <c:v>4.8012904330559873E-2</c:v>
                </c:pt>
                <c:pt idx="39" formatCode="0.000">
                  <c:v>4.9384628512499334E-2</c:v>
                </c:pt>
                <c:pt idx="40" formatCode="0.000">
                  <c:v>5.0683340551578672E-2</c:v>
                </c:pt>
                <c:pt idx="41" formatCode="0.000">
                  <c:v>5.1730326744366381E-2</c:v>
                </c:pt>
                <c:pt idx="42" formatCode="0.000">
                  <c:v>5.2344461430531064E-2</c:v>
                </c:pt>
                <c:pt idx="43" formatCode="0.000">
                  <c:v>5.1759383326542029E-2</c:v>
                </c:pt>
                <c:pt idx="44" formatCode="0.000">
                  <c:v>5.4141069459004862E-2</c:v>
                </c:pt>
                <c:pt idx="45" formatCode="0.000">
                  <c:v>5.5015098781777912E-2</c:v>
                </c:pt>
                <c:pt idx="46" formatCode="0.000">
                  <c:v>5.5753149972571969E-2</c:v>
                </c:pt>
                <c:pt idx="47" formatCode="0.000">
                  <c:v>5.6419637630421446E-2</c:v>
                </c:pt>
                <c:pt idx="48" formatCode="0.000">
                  <c:v>5.6813846446069967E-2</c:v>
                </c:pt>
                <c:pt idx="49" formatCode="0.000">
                  <c:v>5.7712820407087174E-2</c:v>
                </c:pt>
                <c:pt idx="50" formatCode="0.000">
                  <c:v>5.8616305172505836E-2</c:v>
                </c:pt>
                <c:pt idx="51" formatCode="0.000">
                  <c:v>5.8959907641399203E-2</c:v>
                </c:pt>
                <c:pt idx="52" formatCode="0.000">
                  <c:v>5.9949492484762494E-2</c:v>
                </c:pt>
                <c:pt idx="53" formatCode="0.000">
                  <c:v>6.1081578409894845E-2</c:v>
                </c:pt>
                <c:pt idx="54" formatCode="0.000">
                  <c:v>6.2082424694038081E-2</c:v>
                </c:pt>
                <c:pt idx="55" formatCode="0.000">
                  <c:v>6.3009831416659834E-2</c:v>
                </c:pt>
                <c:pt idx="56" formatCode="0.000">
                  <c:v>6.2849419331411721E-2</c:v>
                </c:pt>
                <c:pt idx="57" formatCode="0.000">
                  <c:v>6.3326498833591607E-2</c:v>
                </c:pt>
                <c:pt idx="58" formatCode="0.000">
                  <c:v>6.4565682616333886E-2</c:v>
                </c:pt>
                <c:pt idx="59" formatCode="0.000">
                  <c:v>6.5549748388180812E-2</c:v>
                </c:pt>
                <c:pt idx="60" formatCode="0.000">
                  <c:v>6.6175792705973013E-2</c:v>
                </c:pt>
                <c:pt idx="61" formatCode="0.000">
                  <c:v>6.7361486633535764E-2</c:v>
                </c:pt>
                <c:pt idx="62" formatCode="0.000">
                  <c:v>6.8673119993624562E-2</c:v>
                </c:pt>
                <c:pt idx="63" formatCode="0.000">
                  <c:v>6.9609445070189874E-2</c:v>
                </c:pt>
                <c:pt idx="64" formatCode="0.000">
                  <c:v>6.9849895328395362E-2</c:v>
                </c:pt>
                <c:pt idx="65" formatCode="0.000">
                  <c:v>7.0491726862405304E-2</c:v>
                </c:pt>
                <c:pt idx="66" formatCode="0.000">
                  <c:v>7.1114694808828871E-2</c:v>
                </c:pt>
                <c:pt idx="67" formatCode="0.000">
                  <c:v>7.1012247987934041E-2</c:v>
                </c:pt>
                <c:pt idx="68" formatCode="0.000">
                  <c:v>7.1141846628855143E-2</c:v>
                </c:pt>
                <c:pt idx="69" formatCode="0.000">
                  <c:v>7.0489510263237257E-2</c:v>
                </c:pt>
                <c:pt idx="70" formatCode="0.000">
                  <c:v>6.1388922634980206E-2</c:v>
                </c:pt>
                <c:pt idx="71" formatCode="0.000">
                  <c:v>5.9382586223772633E-2</c:v>
                </c:pt>
                <c:pt idx="72" formatCode="0.000">
                  <c:v>6.3243413119556294E-2</c:v>
                </c:pt>
                <c:pt idx="73" formatCode="0.000">
                  <c:v>7.0403349591788456E-2</c:v>
                </c:pt>
                <c:pt idx="74" formatCode="0.000">
                  <c:v>7.4234025739552095E-2</c:v>
                </c:pt>
                <c:pt idx="75" formatCode="0.000">
                  <c:v>7.5623793785348767E-2</c:v>
                </c:pt>
                <c:pt idx="76" formatCode="0.000">
                  <c:v>7.6112195014082062E-2</c:v>
                </c:pt>
                <c:pt idx="77" formatCode="0.000">
                  <c:v>7.7352631533256722E-2</c:v>
                </c:pt>
                <c:pt idx="78" formatCode="0.000">
                  <c:v>7.884987653890875E-2</c:v>
                </c:pt>
                <c:pt idx="79" formatCode="0.000">
                  <c:v>7.9623771587411629E-2</c:v>
                </c:pt>
                <c:pt idx="80" formatCode="0.000">
                  <c:v>8.0370965539592346E-2</c:v>
                </c:pt>
                <c:pt idx="81" formatCode="0.000">
                  <c:v>8.0992066789457959E-2</c:v>
                </c:pt>
                <c:pt idx="82" formatCode="0.000">
                  <c:v>8.1422572124300832E-2</c:v>
                </c:pt>
                <c:pt idx="83" formatCode="0.000">
                  <c:v>8.198837124077675E-2</c:v>
                </c:pt>
                <c:pt idx="84" formatCode="0.000">
                  <c:v>8.2288216295114194E-2</c:v>
                </c:pt>
                <c:pt idx="85" formatCode="0.000">
                  <c:v>8.1639738383148419E-2</c:v>
                </c:pt>
                <c:pt idx="86" formatCode="0.000">
                  <c:v>8.2150690108056368E-2</c:v>
                </c:pt>
                <c:pt idx="87" formatCode="0.000">
                  <c:v>8.2346016195366439E-2</c:v>
                </c:pt>
                <c:pt idx="88" formatCode="0.000">
                  <c:v>8.3048716865424879E-2</c:v>
                </c:pt>
                <c:pt idx="89" formatCode="0.000">
                  <c:v>8.3587353259678254E-2</c:v>
                </c:pt>
                <c:pt idx="90" formatCode="0.000">
                  <c:v>8.3736329486128899E-2</c:v>
                </c:pt>
                <c:pt idx="91" formatCode="0.000">
                  <c:v>8.5297957046276338E-2</c:v>
                </c:pt>
                <c:pt idx="92" formatCode="0.000">
                  <c:v>8.6320210164792868E-2</c:v>
                </c:pt>
                <c:pt idx="93" formatCode="0.000">
                  <c:v>8.7156954331504513E-2</c:v>
                </c:pt>
                <c:pt idx="94" formatCode="0.000">
                  <c:v>8.8017647670670288E-2</c:v>
                </c:pt>
                <c:pt idx="95" formatCode="0.000">
                  <c:v>8.8723659700861504E-2</c:v>
                </c:pt>
                <c:pt idx="96" formatCode="0.000">
                  <c:v>8.9140761731055493E-2</c:v>
                </c:pt>
                <c:pt idx="97" formatCode="0.000">
                  <c:v>8.9365508721009734E-2</c:v>
                </c:pt>
                <c:pt idx="98" formatCode="0.000">
                  <c:v>9.065028328240432E-2</c:v>
                </c:pt>
                <c:pt idx="99" formatCode="0.000">
                  <c:v>9.1586919421796975E-2</c:v>
                </c:pt>
                <c:pt idx="100" formatCode="0.000">
                  <c:v>9.1824337597342126E-2</c:v>
                </c:pt>
                <c:pt idx="101" formatCode="0.000">
                  <c:v>9.1870243269901522E-2</c:v>
                </c:pt>
                <c:pt idx="102" formatCode="0.000">
                  <c:v>9.0116677017063315E-2</c:v>
                </c:pt>
                <c:pt idx="103" formatCode="0.000">
                  <c:v>8.9468638913847348E-2</c:v>
                </c:pt>
                <c:pt idx="104" formatCode="0.000">
                  <c:v>8.964282382910517E-2</c:v>
                </c:pt>
                <c:pt idx="105" formatCode="0.000">
                  <c:v>8.9380504903024807E-2</c:v>
                </c:pt>
                <c:pt idx="106" formatCode="0.000">
                  <c:v>8.8621731359375844E-2</c:v>
                </c:pt>
                <c:pt idx="107" formatCode="0.000">
                  <c:v>8.746981528198268E-2</c:v>
                </c:pt>
                <c:pt idx="108" formatCode="0.000">
                  <c:v>8.5939479230964649E-2</c:v>
                </c:pt>
                <c:pt idx="109" formatCode="0.000">
                  <c:v>8.3629063466254025E-2</c:v>
                </c:pt>
                <c:pt idx="110" formatCode="0.000">
                  <c:v>8.3984863104730231E-2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169-0346-A859-4505247C99CB}"/>
            </c:ext>
          </c:extLst>
        </c:ser>
        <c:ser>
          <c:idx val="2"/>
          <c:order val="4"/>
          <c:tx>
            <c:v>TEL+NIRPS Imag=12</c:v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Total!$A$6:$A$176</c:f>
              <c:numCache>
                <c:formatCode>0</c:formatCode>
                <c:ptCount val="171"/>
                <c:pt idx="0">
                  <c:v>700</c:v>
                </c:pt>
                <c:pt idx="1">
                  <c:v>710</c:v>
                </c:pt>
                <c:pt idx="2">
                  <c:v>720</c:v>
                </c:pt>
                <c:pt idx="3">
                  <c:v>730</c:v>
                </c:pt>
                <c:pt idx="4">
                  <c:v>740</c:v>
                </c:pt>
                <c:pt idx="5">
                  <c:v>750</c:v>
                </c:pt>
                <c:pt idx="6">
                  <c:v>760</c:v>
                </c:pt>
                <c:pt idx="7">
                  <c:v>770</c:v>
                </c:pt>
                <c:pt idx="8">
                  <c:v>780</c:v>
                </c:pt>
                <c:pt idx="9">
                  <c:v>790</c:v>
                </c:pt>
                <c:pt idx="10">
                  <c:v>800</c:v>
                </c:pt>
                <c:pt idx="11">
                  <c:v>810</c:v>
                </c:pt>
                <c:pt idx="12">
                  <c:v>820</c:v>
                </c:pt>
                <c:pt idx="13">
                  <c:v>830</c:v>
                </c:pt>
                <c:pt idx="14">
                  <c:v>840</c:v>
                </c:pt>
                <c:pt idx="15">
                  <c:v>850</c:v>
                </c:pt>
                <c:pt idx="16">
                  <c:v>860</c:v>
                </c:pt>
                <c:pt idx="17">
                  <c:v>870</c:v>
                </c:pt>
                <c:pt idx="18">
                  <c:v>880</c:v>
                </c:pt>
                <c:pt idx="19">
                  <c:v>890</c:v>
                </c:pt>
                <c:pt idx="20">
                  <c:v>900</c:v>
                </c:pt>
                <c:pt idx="21">
                  <c:v>910</c:v>
                </c:pt>
                <c:pt idx="22">
                  <c:v>920</c:v>
                </c:pt>
                <c:pt idx="23">
                  <c:v>930</c:v>
                </c:pt>
                <c:pt idx="24">
                  <c:v>940</c:v>
                </c:pt>
                <c:pt idx="25">
                  <c:v>950</c:v>
                </c:pt>
                <c:pt idx="26">
                  <c:v>960</c:v>
                </c:pt>
                <c:pt idx="27">
                  <c:v>970</c:v>
                </c:pt>
                <c:pt idx="28">
                  <c:v>980</c:v>
                </c:pt>
                <c:pt idx="29">
                  <c:v>990</c:v>
                </c:pt>
                <c:pt idx="30">
                  <c:v>1000</c:v>
                </c:pt>
                <c:pt idx="31">
                  <c:v>1010</c:v>
                </c:pt>
                <c:pt idx="32">
                  <c:v>1020</c:v>
                </c:pt>
                <c:pt idx="33">
                  <c:v>1030</c:v>
                </c:pt>
                <c:pt idx="34">
                  <c:v>1040</c:v>
                </c:pt>
                <c:pt idx="35">
                  <c:v>1050</c:v>
                </c:pt>
                <c:pt idx="36">
                  <c:v>1060</c:v>
                </c:pt>
                <c:pt idx="37">
                  <c:v>1070</c:v>
                </c:pt>
                <c:pt idx="38">
                  <c:v>1080</c:v>
                </c:pt>
                <c:pt idx="39">
                  <c:v>1090</c:v>
                </c:pt>
                <c:pt idx="40">
                  <c:v>1100</c:v>
                </c:pt>
                <c:pt idx="41">
                  <c:v>1110</c:v>
                </c:pt>
                <c:pt idx="42">
                  <c:v>1120</c:v>
                </c:pt>
                <c:pt idx="43">
                  <c:v>1130</c:v>
                </c:pt>
                <c:pt idx="44">
                  <c:v>1140</c:v>
                </c:pt>
                <c:pt idx="45">
                  <c:v>1150</c:v>
                </c:pt>
                <c:pt idx="46">
                  <c:v>1160</c:v>
                </c:pt>
                <c:pt idx="47">
                  <c:v>1170</c:v>
                </c:pt>
                <c:pt idx="48">
                  <c:v>1180</c:v>
                </c:pt>
                <c:pt idx="49">
                  <c:v>1190</c:v>
                </c:pt>
                <c:pt idx="50">
                  <c:v>1200</c:v>
                </c:pt>
                <c:pt idx="51">
                  <c:v>1210</c:v>
                </c:pt>
                <c:pt idx="52">
                  <c:v>1220</c:v>
                </c:pt>
                <c:pt idx="53">
                  <c:v>1230</c:v>
                </c:pt>
                <c:pt idx="54">
                  <c:v>1240</c:v>
                </c:pt>
                <c:pt idx="55">
                  <c:v>1250</c:v>
                </c:pt>
                <c:pt idx="56">
                  <c:v>1260</c:v>
                </c:pt>
                <c:pt idx="57">
                  <c:v>1270</c:v>
                </c:pt>
                <c:pt idx="58">
                  <c:v>1280</c:v>
                </c:pt>
                <c:pt idx="59">
                  <c:v>1290</c:v>
                </c:pt>
                <c:pt idx="60">
                  <c:v>1300</c:v>
                </c:pt>
                <c:pt idx="61">
                  <c:v>1310</c:v>
                </c:pt>
                <c:pt idx="62">
                  <c:v>1320</c:v>
                </c:pt>
                <c:pt idx="63">
                  <c:v>1330</c:v>
                </c:pt>
                <c:pt idx="64">
                  <c:v>1340</c:v>
                </c:pt>
                <c:pt idx="65">
                  <c:v>1350</c:v>
                </c:pt>
                <c:pt idx="66">
                  <c:v>1360</c:v>
                </c:pt>
                <c:pt idx="67">
                  <c:v>1370</c:v>
                </c:pt>
                <c:pt idx="68">
                  <c:v>1380</c:v>
                </c:pt>
                <c:pt idx="69">
                  <c:v>1390</c:v>
                </c:pt>
                <c:pt idx="70">
                  <c:v>1400</c:v>
                </c:pt>
                <c:pt idx="71">
                  <c:v>1410</c:v>
                </c:pt>
                <c:pt idx="72">
                  <c:v>1420</c:v>
                </c:pt>
                <c:pt idx="73">
                  <c:v>1430</c:v>
                </c:pt>
                <c:pt idx="74">
                  <c:v>1440</c:v>
                </c:pt>
                <c:pt idx="75">
                  <c:v>1450</c:v>
                </c:pt>
                <c:pt idx="76">
                  <c:v>1460</c:v>
                </c:pt>
                <c:pt idx="77">
                  <c:v>1470</c:v>
                </c:pt>
                <c:pt idx="78">
                  <c:v>1480</c:v>
                </c:pt>
                <c:pt idx="79">
                  <c:v>1490</c:v>
                </c:pt>
                <c:pt idx="80">
                  <c:v>1500</c:v>
                </c:pt>
                <c:pt idx="81">
                  <c:v>1510</c:v>
                </c:pt>
                <c:pt idx="82">
                  <c:v>1520</c:v>
                </c:pt>
                <c:pt idx="83">
                  <c:v>1530</c:v>
                </c:pt>
                <c:pt idx="84">
                  <c:v>1540</c:v>
                </c:pt>
                <c:pt idx="85">
                  <c:v>1550</c:v>
                </c:pt>
                <c:pt idx="86">
                  <c:v>1560</c:v>
                </c:pt>
                <c:pt idx="87">
                  <c:v>1570</c:v>
                </c:pt>
                <c:pt idx="88">
                  <c:v>1580</c:v>
                </c:pt>
                <c:pt idx="89">
                  <c:v>1590</c:v>
                </c:pt>
                <c:pt idx="90">
                  <c:v>1600</c:v>
                </c:pt>
                <c:pt idx="91">
                  <c:v>1610</c:v>
                </c:pt>
                <c:pt idx="92">
                  <c:v>1620</c:v>
                </c:pt>
                <c:pt idx="93">
                  <c:v>1630</c:v>
                </c:pt>
                <c:pt idx="94">
                  <c:v>1640</c:v>
                </c:pt>
                <c:pt idx="95">
                  <c:v>1650</c:v>
                </c:pt>
                <c:pt idx="96">
                  <c:v>1660</c:v>
                </c:pt>
                <c:pt idx="97">
                  <c:v>1670</c:v>
                </c:pt>
                <c:pt idx="98">
                  <c:v>1680</c:v>
                </c:pt>
                <c:pt idx="99">
                  <c:v>1690</c:v>
                </c:pt>
                <c:pt idx="100">
                  <c:v>1700</c:v>
                </c:pt>
                <c:pt idx="101">
                  <c:v>1710</c:v>
                </c:pt>
                <c:pt idx="102">
                  <c:v>1720</c:v>
                </c:pt>
                <c:pt idx="103">
                  <c:v>1730</c:v>
                </c:pt>
                <c:pt idx="104">
                  <c:v>1740</c:v>
                </c:pt>
                <c:pt idx="105">
                  <c:v>1750</c:v>
                </c:pt>
                <c:pt idx="106">
                  <c:v>1760</c:v>
                </c:pt>
                <c:pt idx="107">
                  <c:v>1770</c:v>
                </c:pt>
                <c:pt idx="108">
                  <c:v>1780</c:v>
                </c:pt>
                <c:pt idx="109">
                  <c:v>1790</c:v>
                </c:pt>
                <c:pt idx="110">
                  <c:v>1800</c:v>
                </c:pt>
                <c:pt idx="111">
                  <c:v>1810</c:v>
                </c:pt>
                <c:pt idx="112">
                  <c:v>1820</c:v>
                </c:pt>
                <c:pt idx="113">
                  <c:v>1830</c:v>
                </c:pt>
                <c:pt idx="114">
                  <c:v>1840</c:v>
                </c:pt>
                <c:pt idx="115">
                  <c:v>1850</c:v>
                </c:pt>
                <c:pt idx="116">
                  <c:v>1860</c:v>
                </c:pt>
                <c:pt idx="117">
                  <c:v>1870</c:v>
                </c:pt>
                <c:pt idx="118">
                  <c:v>1880</c:v>
                </c:pt>
                <c:pt idx="119">
                  <c:v>1890</c:v>
                </c:pt>
                <c:pt idx="120">
                  <c:v>1900</c:v>
                </c:pt>
                <c:pt idx="121">
                  <c:v>1910</c:v>
                </c:pt>
                <c:pt idx="122">
                  <c:v>1920</c:v>
                </c:pt>
                <c:pt idx="123">
                  <c:v>1930</c:v>
                </c:pt>
                <c:pt idx="124">
                  <c:v>1940</c:v>
                </c:pt>
                <c:pt idx="125">
                  <c:v>1950</c:v>
                </c:pt>
                <c:pt idx="126">
                  <c:v>1960</c:v>
                </c:pt>
                <c:pt idx="127">
                  <c:v>1970</c:v>
                </c:pt>
                <c:pt idx="128">
                  <c:v>1980</c:v>
                </c:pt>
                <c:pt idx="129">
                  <c:v>1990</c:v>
                </c:pt>
                <c:pt idx="130">
                  <c:v>2000</c:v>
                </c:pt>
                <c:pt idx="131">
                  <c:v>2009.9999999999998</c:v>
                </c:pt>
                <c:pt idx="132">
                  <c:v>2020</c:v>
                </c:pt>
                <c:pt idx="133">
                  <c:v>2029.9999999999998</c:v>
                </c:pt>
                <c:pt idx="134">
                  <c:v>2040</c:v>
                </c:pt>
                <c:pt idx="135">
                  <c:v>2050</c:v>
                </c:pt>
                <c:pt idx="136">
                  <c:v>2060</c:v>
                </c:pt>
                <c:pt idx="137">
                  <c:v>2070</c:v>
                </c:pt>
                <c:pt idx="138">
                  <c:v>2080</c:v>
                </c:pt>
                <c:pt idx="139">
                  <c:v>2090</c:v>
                </c:pt>
                <c:pt idx="140">
                  <c:v>2100</c:v>
                </c:pt>
                <c:pt idx="141">
                  <c:v>2110</c:v>
                </c:pt>
                <c:pt idx="142">
                  <c:v>2120</c:v>
                </c:pt>
                <c:pt idx="143">
                  <c:v>2130</c:v>
                </c:pt>
                <c:pt idx="144">
                  <c:v>2140</c:v>
                </c:pt>
                <c:pt idx="145">
                  <c:v>2150</c:v>
                </c:pt>
                <c:pt idx="146">
                  <c:v>2160</c:v>
                </c:pt>
                <c:pt idx="147">
                  <c:v>2170</c:v>
                </c:pt>
                <c:pt idx="148">
                  <c:v>2180</c:v>
                </c:pt>
                <c:pt idx="149">
                  <c:v>2190</c:v>
                </c:pt>
                <c:pt idx="150">
                  <c:v>2200</c:v>
                </c:pt>
                <c:pt idx="151">
                  <c:v>2210</c:v>
                </c:pt>
                <c:pt idx="152">
                  <c:v>2220</c:v>
                </c:pt>
                <c:pt idx="153">
                  <c:v>2230</c:v>
                </c:pt>
                <c:pt idx="154">
                  <c:v>2240</c:v>
                </c:pt>
                <c:pt idx="155">
                  <c:v>2250</c:v>
                </c:pt>
                <c:pt idx="156">
                  <c:v>2260</c:v>
                </c:pt>
                <c:pt idx="157">
                  <c:v>2270</c:v>
                </c:pt>
                <c:pt idx="158">
                  <c:v>2280</c:v>
                </c:pt>
                <c:pt idx="159">
                  <c:v>2290</c:v>
                </c:pt>
                <c:pt idx="160">
                  <c:v>2300</c:v>
                </c:pt>
                <c:pt idx="161">
                  <c:v>2310</c:v>
                </c:pt>
                <c:pt idx="162">
                  <c:v>2320</c:v>
                </c:pt>
                <c:pt idx="163">
                  <c:v>2330</c:v>
                </c:pt>
                <c:pt idx="164">
                  <c:v>2340</c:v>
                </c:pt>
                <c:pt idx="165">
                  <c:v>2350</c:v>
                </c:pt>
                <c:pt idx="166">
                  <c:v>2360</c:v>
                </c:pt>
                <c:pt idx="167">
                  <c:v>2370</c:v>
                </c:pt>
                <c:pt idx="168">
                  <c:v>2380</c:v>
                </c:pt>
                <c:pt idx="169">
                  <c:v>2390</c:v>
                </c:pt>
                <c:pt idx="170">
                  <c:v>2400</c:v>
                </c:pt>
              </c:numCache>
            </c:numRef>
          </c:xVal>
          <c:yVal>
            <c:numRef>
              <c:f>Total!$G$6:$G$176</c:f>
              <c:numCache>
                <c:formatCode>General</c:formatCode>
                <c:ptCount val="171"/>
                <c:pt idx="28" formatCode="0.000">
                  <c:v>1.8536130168183087E-2</c:v>
                </c:pt>
                <c:pt idx="29" formatCode="0.000">
                  <c:v>1.9004392180739516E-2</c:v>
                </c:pt>
                <c:pt idx="30" formatCode="0.000">
                  <c:v>1.9344377684468443E-2</c:v>
                </c:pt>
                <c:pt idx="31" formatCode="0.000">
                  <c:v>1.9926399998389074E-2</c:v>
                </c:pt>
                <c:pt idx="32" formatCode="0.000">
                  <c:v>2.0775655043806948E-2</c:v>
                </c:pt>
                <c:pt idx="33" formatCode="0.000">
                  <c:v>2.1748620182293354E-2</c:v>
                </c:pt>
                <c:pt idx="34" formatCode="0.000">
                  <c:v>2.2710829407949336E-2</c:v>
                </c:pt>
                <c:pt idx="35" formatCode="0.000">
                  <c:v>2.3692676305628109E-2</c:v>
                </c:pt>
                <c:pt idx="36" formatCode="0.000">
                  <c:v>2.4692361619825028E-2</c:v>
                </c:pt>
                <c:pt idx="37" formatCode="0.000">
                  <c:v>2.5129717304598901E-2</c:v>
                </c:pt>
                <c:pt idx="38" formatCode="0.000">
                  <c:v>2.6485067709792091E-2</c:v>
                </c:pt>
                <c:pt idx="39" formatCode="0.000">
                  <c:v>2.7318742295195118E-2</c:v>
                </c:pt>
                <c:pt idx="40" formatCode="0.000">
                  <c:v>2.8191024330782116E-2</c:v>
                </c:pt>
                <c:pt idx="41" formatCode="0.000">
                  <c:v>2.8928963938025947E-2</c:v>
                </c:pt>
                <c:pt idx="42" formatCode="0.000">
                  <c:v>2.9170012542978636E-2</c:v>
                </c:pt>
                <c:pt idx="43" formatCode="0.000">
                  <c:v>2.8743476182677051E-2</c:v>
                </c:pt>
                <c:pt idx="44" formatCode="0.000">
                  <c:v>2.974745238766557E-2</c:v>
                </c:pt>
                <c:pt idx="45" formatCode="0.000">
                  <c:v>2.9910508952337142E-2</c:v>
                </c:pt>
                <c:pt idx="46" formatCode="0.000">
                  <c:v>3.0000396601261716E-2</c:v>
                </c:pt>
                <c:pt idx="47" formatCode="0.000">
                  <c:v>3.0491959603442847E-2</c:v>
                </c:pt>
                <c:pt idx="48" formatCode="0.000">
                  <c:v>3.0835487365862925E-2</c:v>
                </c:pt>
                <c:pt idx="49" formatCode="0.000">
                  <c:v>3.1453366207934479E-2</c:v>
                </c:pt>
                <c:pt idx="50" formatCode="0.000">
                  <c:v>3.207361933474813E-2</c:v>
                </c:pt>
                <c:pt idx="51" formatCode="0.000">
                  <c:v>3.2387655665733608E-2</c:v>
                </c:pt>
                <c:pt idx="52" formatCode="0.000">
                  <c:v>3.3032534347323672E-2</c:v>
                </c:pt>
                <c:pt idx="53" formatCode="0.000">
                  <c:v>3.3757736090508028E-2</c:v>
                </c:pt>
                <c:pt idx="54" formatCode="0.000">
                  <c:v>3.4439701654238063E-2</c:v>
                </c:pt>
                <c:pt idx="55" formatCode="0.000">
                  <c:v>3.508265626266005E-2</c:v>
                </c:pt>
                <c:pt idx="56" formatCode="0.000">
                  <c:v>3.550269947345016E-2</c:v>
                </c:pt>
                <c:pt idx="57" formatCode="0.000">
                  <c:v>3.5830143736069166E-2</c:v>
                </c:pt>
                <c:pt idx="58" formatCode="0.000">
                  <c:v>3.6308155036734679E-2</c:v>
                </c:pt>
                <c:pt idx="59" formatCode="0.000">
                  <c:v>3.6637188224988015E-2</c:v>
                </c:pt>
                <c:pt idx="60" formatCode="0.000">
                  <c:v>3.6951863467103829E-2</c:v>
                </c:pt>
                <c:pt idx="61" formatCode="0.000">
                  <c:v>3.7578070479419662E-2</c:v>
                </c:pt>
                <c:pt idx="62" formatCode="0.000">
                  <c:v>3.8046267652376536E-2</c:v>
                </c:pt>
                <c:pt idx="63" formatCode="0.000">
                  <c:v>3.8302064413911478E-2</c:v>
                </c:pt>
                <c:pt idx="64" formatCode="0.000">
                  <c:v>3.8181372236872492E-2</c:v>
                </c:pt>
                <c:pt idx="65" formatCode="0.000">
                  <c:v>3.8280708431115903E-2</c:v>
                </c:pt>
                <c:pt idx="66" formatCode="0.000">
                  <c:v>3.8372666415971174E-2</c:v>
                </c:pt>
                <c:pt idx="67" formatCode="0.000">
                  <c:v>3.8490816562097664E-2</c:v>
                </c:pt>
                <c:pt idx="68" formatCode="0.000">
                  <c:v>3.8737848347240117E-2</c:v>
                </c:pt>
                <c:pt idx="69" formatCode="0.000">
                  <c:v>3.8555340627192049E-2</c:v>
                </c:pt>
                <c:pt idx="70" formatCode="0.000">
                  <c:v>3.373168398573647E-2</c:v>
                </c:pt>
                <c:pt idx="71" formatCode="0.000">
                  <c:v>3.277625156627189E-2</c:v>
                </c:pt>
                <c:pt idx="72" formatCode="0.000">
                  <c:v>3.4724891965243414E-2</c:v>
                </c:pt>
                <c:pt idx="73" formatCode="0.000">
                  <c:v>3.8455843362386152E-2</c:v>
                </c:pt>
                <c:pt idx="74" formatCode="0.000">
                  <c:v>4.0754080197724571E-2</c:v>
                </c:pt>
                <c:pt idx="75" formatCode="0.000">
                  <c:v>4.1728309463341079E-2</c:v>
                </c:pt>
                <c:pt idx="76" formatCode="0.000">
                  <c:v>4.1792737913253206E-2</c:v>
                </c:pt>
                <c:pt idx="77" formatCode="0.000">
                  <c:v>4.2637706891393755E-2</c:v>
                </c:pt>
                <c:pt idx="78" formatCode="0.000">
                  <c:v>4.3645024068194094E-2</c:v>
                </c:pt>
                <c:pt idx="79" formatCode="0.000">
                  <c:v>4.4254953252178091E-2</c:v>
                </c:pt>
                <c:pt idx="80" formatCode="0.000">
                  <c:v>4.4879261192770629E-2</c:v>
                </c:pt>
                <c:pt idx="81" formatCode="0.000">
                  <c:v>4.5434450316896212E-2</c:v>
                </c:pt>
                <c:pt idx="82" formatCode="0.000">
                  <c:v>4.5815559346625151E-2</c:v>
                </c:pt>
                <c:pt idx="83" formatCode="0.000">
                  <c:v>4.6273531592346859E-2</c:v>
                </c:pt>
                <c:pt idx="84" formatCode="0.000">
                  <c:v>4.6654494586274867E-2</c:v>
                </c:pt>
                <c:pt idx="85" formatCode="0.000">
                  <c:v>4.6495902451669097E-2</c:v>
                </c:pt>
                <c:pt idx="86" formatCode="0.000">
                  <c:v>4.7343027922523144E-2</c:v>
                </c:pt>
                <c:pt idx="87" formatCode="0.000">
                  <c:v>4.7742303223973902E-2</c:v>
                </c:pt>
                <c:pt idx="88" formatCode="0.000">
                  <c:v>4.7948752309422041E-2</c:v>
                </c:pt>
                <c:pt idx="89" formatCode="0.000">
                  <c:v>4.8059557944638343E-2</c:v>
                </c:pt>
                <c:pt idx="90" formatCode="0.000">
                  <c:v>4.7955119937580372E-2</c:v>
                </c:pt>
                <c:pt idx="91" formatCode="0.000">
                  <c:v>4.8657720659532201E-2</c:v>
                </c:pt>
                <c:pt idx="92" formatCode="0.000">
                  <c:v>4.947791844837738E-2</c:v>
                </c:pt>
                <c:pt idx="93" formatCode="0.000">
                  <c:v>5.0194490906985856E-2</c:v>
                </c:pt>
                <c:pt idx="94" formatCode="0.000">
                  <c:v>5.0937116822428817E-2</c:v>
                </c:pt>
                <c:pt idx="95" formatCode="0.000">
                  <c:v>5.1592388885924483E-2</c:v>
                </c:pt>
                <c:pt idx="96" formatCode="0.000">
                  <c:v>5.2088277199831848E-2</c:v>
                </c:pt>
                <c:pt idx="97" formatCode="0.000">
                  <c:v>5.2447442687872006E-2</c:v>
                </c:pt>
                <c:pt idx="98" formatCode="0.000">
                  <c:v>5.3436158458973655E-2</c:v>
                </c:pt>
                <c:pt idx="99" formatCode="0.000">
                  <c:v>5.4223434718831322E-2</c:v>
                </c:pt>
                <c:pt idx="100" formatCode="0.000">
                  <c:v>5.4604097377122171E-2</c:v>
                </c:pt>
                <c:pt idx="101" formatCode="0.000">
                  <c:v>5.4869690136526102E-2</c:v>
                </c:pt>
                <c:pt idx="102" formatCode="0.000">
                  <c:v>5.4053681755210491E-2</c:v>
                </c:pt>
                <c:pt idx="103" formatCode="0.000">
                  <c:v>5.3898217189744128E-2</c:v>
                </c:pt>
                <c:pt idx="104" formatCode="0.000">
                  <c:v>5.3627330980685013E-2</c:v>
                </c:pt>
                <c:pt idx="105" formatCode="0.000">
                  <c:v>5.3098671434735463E-2</c:v>
                </c:pt>
                <c:pt idx="106" formatCode="0.000">
                  <c:v>5.2295956542300466E-2</c:v>
                </c:pt>
                <c:pt idx="107" formatCode="0.000">
                  <c:v>5.1801157637917129E-2</c:v>
                </c:pt>
                <c:pt idx="108" formatCode="0.000">
                  <c:v>5.1087042281759448E-2</c:v>
                </c:pt>
                <c:pt idx="109" formatCode="0.000">
                  <c:v>4.9899529067119301E-2</c:v>
                </c:pt>
                <c:pt idx="110" formatCode="0.000">
                  <c:v>5.0289148871028928E-2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169-0346-A859-4505247C99CB}"/>
            </c:ext>
          </c:extLst>
        </c:ser>
        <c:ser>
          <c:idx val="4"/>
          <c:order val="5"/>
          <c:tx>
            <c:v>TEL+NIRPS HEF</c:v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Total!$A$6:$A$176</c:f>
              <c:numCache>
                <c:formatCode>0</c:formatCode>
                <c:ptCount val="171"/>
                <c:pt idx="0">
                  <c:v>700</c:v>
                </c:pt>
                <c:pt idx="1">
                  <c:v>710</c:v>
                </c:pt>
                <c:pt idx="2">
                  <c:v>720</c:v>
                </c:pt>
                <c:pt idx="3">
                  <c:v>730</c:v>
                </c:pt>
                <c:pt idx="4">
                  <c:v>740</c:v>
                </c:pt>
                <c:pt idx="5">
                  <c:v>750</c:v>
                </c:pt>
                <c:pt idx="6">
                  <c:v>760</c:v>
                </c:pt>
                <c:pt idx="7">
                  <c:v>770</c:v>
                </c:pt>
                <c:pt idx="8">
                  <c:v>780</c:v>
                </c:pt>
                <c:pt idx="9">
                  <c:v>790</c:v>
                </c:pt>
                <c:pt idx="10">
                  <c:v>800</c:v>
                </c:pt>
                <c:pt idx="11">
                  <c:v>810</c:v>
                </c:pt>
                <c:pt idx="12">
                  <c:v>820</c:v>
                </c:pt>
                <c:pt idx="13">
                  <c:v>830</c:v>
                </c:pt>
                <c:pt idx="14">
                  <c:v>840</c:v>
                </c:pt>
                <c:pt idx="15">
                  <c:v>850</c:v>
                </c:pt>
                <c:pt idx="16">
                  <c:v>860</c:v>
                </c:pt>
                <c:pt idx="17">
                  <c:v>870</c:v>
                </c:pt>
                <c:pt idx="18">
                  <c:v>880</c:v>
                </c:pt>
                <c:pt idx="19">
                  <c:v>890</c:v>
                </c:pt>
                <c:pt idx="20">
                  <c:v>900</c:v>
                </c:pt>
                <c:pt idx="21">
                  <c:v>910</c:v>
                </c:pt>
                <c:pt idx="22">
                  <c:v>920</c:v>
                </c:pt>
                <c:pt idx="23">
                  <c:v>930</c:v>
                </c:pt>
                <c:pt idx="24">
                  <c:v>940</c:v>
                </c:pt>
                <c:pt idx="25">
                  <c:v>950</c:v>
                </c:pt>
                <c:pt idx="26">
                  <c:v>960</c:v>
                </c:pt>
                <c:pt idx="27">
                  <c:v>970</c:v>
                </c:pt>
                <c:pt idx="28">
                  <c:v>980</c:v>
                </c:pt>
                <c:pt idx="29">
                  <c:v>990</c:v>
                </c:pt>
                <c:pt idx="30">
                  <c:v>1000</c:v>
                </c:pt>
                <c:pt idx="31">
                  <c:v>1010</c:v>
                </c:pt>
                <c:pt idx="32">
                  <c:v>1020</c:v>
                </c:pt>
                <c:pt idx="33">
                  <c:v>1030</c:v>
                </c:pt>
                <c:pt idx="34">
                  <c:v>1040</c:v>
                </c:pt>
                <c:pt idx="35">
                  <c:v>1050</c:v>
                </c:pt>
                <c:pt idx="36">
                  <c:v>1060</c:v>
                </c:pt>
                <c:pt idx="37">
                  <c:v>1070</c:v>
                </c:pt>
                <c:pt idx="38">
                  <c:v>1080</c:v>
                </c:pt>
                <c:pt idx="39">
                  <c:v>1090</c:v>
                </c:pt>
                <c:pt idx="40">
                  <c:v>1100</c:v>
                </c:pt>
                <c:pt idx="41">
                  <c:v>1110</c:v>
                </c:pt>
                <c:pt idx="42">
                  <c:v>1120</c:v>
                </c:pt>
                <c:pt idx="43">
                  <c:v>1130</c:v>
                </c:pt>
                <c:pt idx="44">
                  <c:v>1140</c:v>
                </c:pt>
                <c:pt idx="45">
                  <c:v>1150</c:v>
                </c:pt>
                <c:pt idx="46">
                  <c:v>1160</c:v>
                </c:pt>
                <c:pt idx="47">
                  <c:v>1170</c:v>
                </c:pt>
                <c:pt idx="48">
                  <c:v>1180</c:v>
                </c:pt>
                <c:pt idx="49">
                  <c:v>1190</c:v>
                </c:pt>
                <c:pt idx="50">
                  <c:v>1200</c:v>
                </c:pt>
                <c:pt idx="51">
                  <c:v>1210</c:v>
                </c:pt>
                <c:pt idx="52">
                  <c:v>1220</c:v>
                </c:pt>
                <c:pt idx="53">
                  <c:v>1230</c:v>
                </c:pt>
                <c:pt idx="54">
                  <c:v>1240</c:v>
                </c:pt>
                <c:pt idx="55">
                  <c:v>1250</c:v>
                </c:pt>
                <c:pt idx="56">
                  <c:v>1260</c:v>
                </c:pt>
                <c:pt idx="57">
                  <c:v>1270</c:v>
                </c:pt>
                <c:pt idx="58">
                  <c:v>1280</c:v>
                </c:pt>
                <c:pt idx="59">
                  <c:v>1290</c:v>
                </c:pt>
                <c:pt idx="60">
                  <c:v>1300</c:v>
                </c:pt>
                <c:pt idx="61">
                  <c:v>1310</c:v>
                </c:pt>
                <c:pt idx="62">
                  <c:v>1320</c:v>
                </c:pt>
                <c:pt idx="63">
                  <c:v>1330</c:v>
                </c:pt>
                <c:pt idx="64">
                  <c:v>1340</c:v>
                </c:pt>
                <c:pt idx="65">
                  <c:v>1350</c:v>
                </c:pt>
                <c:pt idx="66">
                  <c:v>1360</c:v>
                </c:pt>
                <c:pt idx="67">
                  <c:v>1370</c:v>
                </c:pt>
                <c:pt idx="68">
                  <c:v>1380</c:v>
                </c:pt>
                <c:pt idx="69">
                  <c:v>1390</c:v>
                </c:pt>
                <c:pt idx="70">
                  <c:v>1400</c:v>
                </c:pt>
                <c:pt idx="71">
                  <c:v>1410</c:v>
                </c:pt>
                <c:pt idx="72">
                  <c:v>1420</c:v>
                </c:pt>
                <c:pt idx="73">
                  <c:v>1430</c:v>
                </c:pt>
                <c:pt idx="74">
                  <c:v>1440</c:v>
                </c:pt>
                <c:pt idx="75">
                  <c:v>1450</c:v>
                </c:pt>
                <c:pt idx="76">
                  <c:v>1460</c:v>
                </c:pt>
                <c:pt idx="77">
                  <c:v>1470</c:v>
                </c:pt>
                <c:pt idx="78">
                  <c:v>1480</c:v>
                </c:pt>
                <c:pt idx="79">
                  <c:v>1490</c:v>
                </c:pt>
                <c:pt idx="80">
                  <c:v>1500</c:v>
                </c:pt>
                <c:pt idx="81">
                  <c:v>1510</c:v>
                </c:pt>
                <c:pt idx="82">
                  <c:v>1520</c:v>
                </c:pt>
                <c:pt idx="83">
                  <c:v>1530</c:v>
                </c:pt>
                <c:pt idx="84">
                  <c:v>1540</c:v>
                </c:pt>
                <c:pt idx="85">
                  <c:v>1550</c:v>
                </c:pt>
                <c:pt idx="86">
                  <c:v>1560</c:v>
                </c:pt>
                <c:pt idx="87">
                  <c:v>1570</c:v>
                </c:pt>
                <c:pt idx="88">
                  <c:v>1580</c:v>
                </c:pt>
                <c:pt idx="89">
                  <c:v>1590</c:v>
                </c:pt>
                <c:pt idx="90">
                  <c:v>1600</c:v>
                </c:pt>
                <c:pt idx="91">
                  <c:v>1610</c:v>
                </c:pt>
                <c:pt idx="92">
                  <c:v>1620</c:v>
                </c:pt>
                <c:pt idx="93">
                  <c:v>1630</c:v>
                </c:pt>
                <c:pt idx="94">
                  <c:v>1640</c:v>
                </c:pt>
                <c:pt idx="95">
                  <c:v>1650</c:v>
                </c:pt>
                <c:pt idx="96">
                  <c:v>1660</c:v>
                </c:pt>
                <c:pt idx="97">
                  <c:v>1670</c:v>
                </c:pt>
                <c:pt idx="98">
                  <c:v>1680</c:v>
                </c:pt>
                <c:pt idx="99">
                  <c:v>1690</c:v>
                </c:pt>
                <c:pt idx="100">
                  <c:v>1700</c:v>
                </c:pt>
                <c:pt idx="101">
                  <c:v>1710</c:v>
                </c:pt>
                <c:pt idx="102">
                  <c:v>1720</c:v>
                </c:pt>
                <c:pt idx="103">
                  <c:v>1730</c:v>
                </c:pt>
                <c:pt idx="104">
                  <c:v>1740</c:v>
                </c:pt>
                <c:pt idx="105">
                  <c:v>1750</c:v>
                </c:pt>
                <c:pt idx="106">
                  <c:v>1760</c:v>
                </c:pt>
                <c:pt idx="107">
                  <c:v>1770</c:v>
                </c:pt>
                <c:pt idx="108">
                  <c:v>1780</c:v>
                </c:pt>
                <c:pt idx="109">
                  <c:v>1790</c:v>
                </c:pt>
                <c:pt idx="110">
                  <c:v>1800</c:v>
                </c:pt>
                <c:pt idx="111">
                  <c:v>1810</c:v>
                </c:pt>
                <c:pt idx="112">
                  <c:v>1820</c:v>
                </c:pt>
                <c:pt idx="113">
                  <c:v>1830</c:v>
                </c:pt>
                <c:pt idx="114">
                  <c:v>1840</c:v>
                </c:pt>
                <c:pt idx="115">
                  <c:v>1850</c:v>
                </c:pt>
                <c:pt idx="116">
                  <c:v>1860</c:v>
                </c:pt>
                <c:pt idx="117">
                  <c:v>1870</c:v>
                </c:pt>
                <c:pt idx="118">
                  <c:v>1880</c:v>
                </c:pt>
                <c:pt idx="119">
                  <c:v>1890</c:v>
                </c:pt>
                <c:pt idx="120">
                  <c:v>1900</c:v>
                </c:pt>
                <c:pt idx="121">
                  <c:v>1910</c:v>
                </c:pt>
                <c:pt idx="122">
                  <c:v>1920</c:v>
                </c:pt>
                <c:pt idx="123">
                  <c:v>1930</c:v>
                </c:pt>
                <c:pt idx="124">
                  <c:v>1940</c:v>
                </c:pt>
                <c:pt idx="125">
                  <c:v>1950</c:v>
                </c:pt>
                <c:pt idx="126">
                  <c:v>1960</c:v>
                </c:pt>
                <c:pt idx="127">
                  <c:v>1970</c:v>
                </c:pt>
                <c:pt idx="128">
                  <c:v>1980</c:v>
                </c:pt>
                <c:pt idx="129">
                  <c:v>1990</c:v>
                </c:pt>
                <c:pt idx="130">
                  <c:v>2000</c:v>
                </c:pt>
                <c:pt idx="131">
                  <c:v>2009.9999999999998</c:v>
                </c:pt>
                <c:pt idx="132">
                  <c:v>2020</c:v>
                </c:pt>
                <c:pt idx="133">
                  <c:v>2029.9999999999998</c:v>
                </c:pt>
                <c:pt idx="134">
                  <c:v>2040</c:v>
                </c:pt>
                <c:pt idx="135">
                  <c:v>2050</c:v>
                </c:pt>
                <c:pt idx="136">
                  <c:v>2060</c:v>
                </c:pt>
                <c:pt idx="137">
                  <c:v>2070</c:v>
                </c:pt>
                <c:pt idx="138">
                  <c:v>2080</c:v>
                </c:pt>
                <c:pt idx="139">
                  <c:v>2090</c:v>
                </c:pt>
                <c:pt idx="140">
                  <c:v>2100</c:v>
                </c:pt>
                <c:pt idx="141">
                  <c:v>2110</c:v>
                </c:pt>
                <c:pt idx="142">
                  <c:v>2120</c:v>
                </c:pt>
                <c:pt idx="143">
                  <c:v>2130</c:v>
                </c:pt>
                <c:pt idx="144">
                  <c:v>2140</c:v>
                </c:pt>
                <c:pt idx="145">
                  <c:v>2150</c:v>
                </c:pt>
                <c:pt idx="146">
                  <c:v>2160</c:v>
                </c:pt>
                <c:pt idx="147">
                  <c:v>2170</c:v>
                </c:pt>
                <c:pt idx="148">
                  <c:v>2180</c:v>
                </c:pt>
                <c:pt idx="149">
                  <c:v>2190</c:v>
                </c:pt>
                <c:pt idx="150">
                  <c:v>2200</c:v>
                </c:pt>
                <c:pt idx="151">
                  <c:v>2210</c:v>
                </c:pt>
                <c:pt idx="152">
                  <c:v>2220</c:v>
                </c:pt>
                <c:pt idx="153">
                  <c:v>2230</c:v>
                </c:pt>
                <c:pt idx="154">
                  <c:v>2240</c:v>
                </c:pt>
                <c:pt idx="155">
                  <c:v>2250</c:v>
                </c:pt>
                <c:pt idx="156">
                  <c:v>2260</c:v>
                </c:pt>
                <c:pt idx="157">
                  <c:v>2270</c:v>
                </c:pt>
                <c:pt idx="158">
                  <c:v>2280</c:v>
                </c:pt>
                <c:pt idx="159">
                  <c:v>2290</c:v>
                </c:pt>
                <c:pt idx="160">
                  <c:v>2300</c:v>
                </c:pt>
                <c:pt idx="161">
                  <c:v>2310</c:v>
                </c:pt>
                <c:pt idx="162">
                  <c:v>2320</c:v>
                </c:pt>
                <c:pt idx="163">
                  <c:v>2330</c:v>
                </c:pt>
                <c:pt idx="164">
                  <c:v>2340</c:v>
                </c:pt>
                <c:pt idx="165">
                  <c:v>2350</c:v>
                </c:pt>
                <c:pt idx="166">
                  <c:v>2360</c:v>
                </c:pt>
                <c:pt idx="167">
                  <c:v>2370</c:v>
                </c:pt>
                <c:pt idx="168">
                  <c:v>2380</c:v>
                </c:pt>
                <c:pt idx="169">
                  <c:v>2390</c:v>
                </c:pt>
                <c:pt idx="170">
                  <c:v>2400</c:v>
                </c:pt>
              </c:numCache>
            </c:numRef>
          </c:xVal>
          <c:yVal>
            <c:numRef>
              <c:f>Total!$I$6:$I$176</c:f>
              <c:numCache>
                <c:formatCode>General</c:formatCode>
                <c:ptCount val="171"/>
                <c:pt idx="28" formatCode="0.000">
                  <c:v>7.2841996494820704E-2</c:v>
                </c:pt>
                <c:pt idx="29" formatCode="0.000">
                  <c:v>7.3518024777995211E-2</c:v>
                </c:pt>
                <c:pt idx="30" formatCode="0.000">
                  <c:v>7.4895954379287505E-2</c:v>
                </c:pt>
                <c:pt idx="31" formatCode="0.000">
                  <c:v>7.6962104292688002E-2</c:v>
                </c:pt>
                <c:pt idx="32" formatCode="0.000">
                  <c:v>7.9235356683544783E-2</c:v>
                </c:pt>
                <c:pt idx="33" formatCode="0.000">
                  <c:v>8.1634062550936096E-2</c:v>
                </c:pt>
                <c:pt idx="34" formatCode="0.000">
                  <c:v>8.3976355215054865E-2</c:v>
                </c:pt>
                <c:pt idx="35" formatCode="0.000">
                  <c:v>8.6418934218195312E-2</c:v>
                </c:pt>
                <c:pt idx="36" formatCode="0.000">
                  <c:v>8.7184590523933458E-2</c:v>
                </c:pt>
                <c:pt idx="37" formatCode="0.000">
                  <c:v>9.1351989041256035E-2</c:v>
                </c:pt>
                <c:pt idx="38" formatCode="0.000">
                  <c:v>9.3437325154896569E-2</c:v>
                </c:pt>
                <c:pt idx="39" formatCode="0.000">
                  <c:v>9.5783680160808932E-2</c:v>
                </c:pt>
                <c:pt idx="40" formatCode="0.000">
                  <c:v>9.7633056542878155E-2</c:v>
                </c:pt>
                <c:pt idx="41" formatCode="0.000">
                  <c:v>9.9009453639469724E-2</c:v>
                </c:pt>
                <c:pt idx="42" formatCode="0.000">
                  <c:v>9.7561395022953731E-2</c:v>
                </c:pt>
                <c:pt idx="43" formatCode="0.000">
                  <c:v>0.10114247427695745</c:v>
                </c:pt>
                <c:pt idx="44" formatCode="0.000">
                  <c:v>0.10219328051151651</c:v>
                </c:pt>
                <c:pt idx="45" formatCode="0.000">
                  <c:v>0.10282044410177048</c:v>
                </c:pt>
                <c:pt idx="46" formatCode="0.000">
                  <c:v>0.10324386287366323</c:v>
                </c:pt>
                <c:pt idx="47" formatCode="0.000">
                  <c:v>0.1029787439544269</c:v>
                </c:pt>
                <c:pt idx="48" formatCode="0.000">
                  <c:v>0.10375852433216888</c:v>
                </c:pt>
                <c:pt idx="49" formatCode="0.000">
                  <c:v>0.10447201742716854</c:v>
                </c:pt>
                <c:pt idx="50" formatCode="0.000">
                  <c:v>0.10413592006762144</c:v>
                </c:pt>
                <c:pt idx="51" formatCode="0.000">
                  <c:v>0.10509553722422588</c:v>
                </c:pt>
                <c:pt idx="52" formatCode="0.000">
                  <c:v>0.10607114143970414</c:v>
                </c:pt>
                <c:pt idx="53" formatCode="0.000">
                  <c:v>0.10695927250393612</c:v>
                </c:pt>
                <c:pt idx="54" formatCode="0.000">
                  <c:v>0.10790653332272318</c:v>
                </c:pt>
                <c:pt idx="55" formatCode="0.000">
                  <c:v>0.10886484038410073</c:v>
                </c:pt>
                <c:pt idx="56" formatCode="0.000">
                  <c:v>0.10936163509338838</c:v>
                </c:pt>
                <c:pt idx="57" formatCode="0.000">
                  <c:v>0.11089951538009241</c:v>
                </c:pt>
                <c:pt idx="58" formatCode="0.000">
                  <c:v>0.11203900004681769</c:v>
                </c:pt>
                <c:pt idx="59" formatCode="0.000">
                  <c:v>0.11310359356013029</c:v>
                </c:pt>
                <c:pt idx="60" formatCode="0.000">
                  <c:v>0.11484501440187322</c:v>
                </c:pt>
                <c:pt idx="61" formatCode="0.000">
                  <c:v>0.11633841880847813</c:v>
                </c:pt>
                <c:pt idx="62" formatCode="0.000">
                  <c:v>0.11738463583505261</c:v>
                </c:pt>
                <c:pt idx="63" formatCode="0.000">
                  <c:v>0.11764554426648997</c:v>
                </c:pt>
                <c:pt idx="64" formatCode="0.000">
                  <c:v>0.11838520653181775</c:v>
                </c:pt>
                <c:pt idx="65" formatCode="0.000">
                  <c:v>0.11937830050747128</c:v>
                </c:pt>
                <c:pt idx="66" formatCode="0.000">
                  <c:v>0.11933533428883177</c:v>
                </c:pt>
                <c:pt idx="67" formatCode="0.000">
                  <c:v>0.11896540817352863</c:v>
                </c:pt>
                <c:pt idx="68" formatCode="0.000">
                  <c:v>0.11919382011533541</c:v>
                </c:pt>
                <c:pt idx="69" formatCode="0.000">
                  <c:v>0.11813725003407294</c:v>
                </c:pt>
                <c:pt idx="70" formatCode="0.000">
                  <c:v>0.10835127002331034</c:v>
                </c:pt>
                <c:pt idx="71" formatCode="0.000">
                  <c:v>0.10522065989830345</c:v>
                </c:pt>
                <c:pt idx="72" formatCode="0.000">
                  <c:v>0.11093611461542487</c:v>
                </c:pt>
                <c:pt idx="73" formatCode="0.000">
                  <c:v>0.11746628633649557</c:v>
                </c:pt>
                <c:pt idx="74" formatCode="0.000">
                  <c:v>0.12109127308804829</c:v>
                </c:pt>
                <c:pt idx="75" formatCode="0.000">
                  <c:v>0.12174262935660908</c:v>
                </c:pt>
                <c:pt idx="76" formatCode="0.000">
                  <c:v>0.12304373279021051</c:v>
                </c:pt>
                <c:pt idx="77" formatCode="0.000">
                  <c:v>0.12470648237126487</c:v>
                </c:pt>
                <c:pt idx="78" formatCode="0.000">
                  <c:v>0.12528730326196291</c:v>
                </c:pt>
                <c:pt idx="79" formatCode="0.000">
                  <c:v>0.12571198574136672</c:v>
                </c:pt>
                <c:pt idx="80" formatCode="0.000">
                  <c:v>0.1261505792639479</c:v>
                </c:pt>
                <c:pt idx="81" formatCode="0.000">
                  <c:v>0.12638822661073407</c:v>
                </c:pt>
                <c:pt idx="82" formatCode="0.000">
                  <c:v>0.12684157856362588</c:v>
                </c:pt>
                <c:pt idx="83" formatCode="0.000">
                  <c:v>0.12708053216822432</c:v>
                </c:pt>
                <c:pt idx="84" formatCode="0.000">
                  <c:v>0.12561645724130288</c:v>
                </c:pt>
                <c:pt idx="85" formatCode="0.000">
                  <c:v>0.12709236200664059</c:v>
                </c:pt>
                <c:pt idx="86" formatCode="0.000">
                  <c:v>0.12811497647240977</c:v>
                </c:pt>
                <c:pt idx="87" formatCode="0.000">
                  <c:v>0.12861244253831158</c:v>
                </c:pt>
                <c:pt idx="88" formatCode="0.000">
                  <c:v>0.12872909952836281</c:v>
                </c:pt>
                <c:pt idx="89" formatCode="0.000">
                  <c:v>0.12861849754367805</c:v>
                </c:pt>
                <c:pt idx="90" formatCode="0.000">
                  <c:v>0.13022599997487275</c:v>
                </c:pt>
                <c:pt idx="91" formatCode="0.000">
                  <c:v>0.13127002440390165</c:v>
                </c:pt>
                <c:pt idx="92" formatCode="0.000">
                  <c:v>0.13209517035905718</c:v>
                </c:pt>
                <c:pt idx="93" formatCode="0.000">
                  <c:v>0.13258635278233302</c:v>
                </c:pt>
                <c:pt idx="94" formatCode="0.000">
                  <c:v>0.13317237093019949</c:v>
                </c:pt>
                <c:pt idx="95" formatCode="0.000">
                  <c:v>0.13360393342493418</c:v>
                </c:pt>
                <c:pt idx="96" formatCode="0.000">
                  <c:v>0.1333750836463391</c:v>
                </c:pt>
                <c:pt idx="97" formatCode="0.000">
                  <c:v>0.13510558202610734</c:v>
                </c:pt>
                <c:pt idx="98" formatCode="0.000">
                  <c:v>0.13594189638986484</c:v>
                </c:pt>
                <c:pt idx="99" formatCode="0.000">
                  <c:v>0.1362989372574453</c:v>
                </c:pt>
                <c:pt idx="100" formatCode="0.000">
                  <c:v>0.13572264456834471</c:v>
                </c:pt>
                <c:pt idx="101" formatCode="0.000">
                  <c:v>0.13459825901659006</c:v>
                </c:pt>
                <c:pt idx="102" formatCode="0.000">
                  <c:v>0.13474966071139305</c:v>
                </c:pt>
                <c:pt idx="103" formatCode="0.000">
                  <c:v>0.13506313090003363</c:v>
                </c:pt>
                <c:pt idx="104" formatCode="0.000">
                  <c:v>0.13444187947219574</c:v>
                </c:pt>
                <c:pt idx="105" formatCode="0.000">
                  <c:v>0.13322592707513339</c:v>
                </c:pt>
                <c:pt idx="106" formatCode="0.000">
                  <c:v>0.1318564922328726</c:v>
                </c:pt>
                <c:pt idx="107" formatCode="0.000">
                  <c:v>0.12962790372870378</c:v>
                </c:pt>
                <c:pt idx="108" formatCode="0.000">
                  <c:v>0.12634146404365015</c:v>
                </c:pt>
                <c:pt idx="109" formatCode="0.000">
                  <c:v>0.12062686839372191</c:v>
                </c:pt>
                <c:pt idx="110" formatCode="0.000">
                  <c:v>0.12453959701494871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3169-0346-A859-4505247C99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55602768"/>
        <c:axId val="2042690368"/>
      </c:scatterChart>
      <c:valAx>
        <c:axId val="2055602768"/>
        <c:scaling>
          <c:orientation val="minMax"/>
          <c:max val="1800"/>
          <c:min val="9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Wavelength [nm]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42690368"/>
        <c:crosses val="autoZero"/>
        <c:crossBetween val="midCat"/>
        <c:majorUnit val="50"/>
        <c:minorUnit val="50"/>
      </c:valAx>
      <c:valAx>
        <c:axId val="2042690368"/>
        <c:scaling>
          <c:orientation val="minMax"/>
          <c:max val="0.1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Throughput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5602768"/>
        <c:crossesAt val="950"/>
        <c:crossBetween val="midCat"/>
        <c:majorUnit val="0.02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8809640901331944E-2"/>
          <c:y val="0.1230671996472024"/>
          <c:w val="0.20542836111657542"/>
          <c:h val="0.44150982528222715"/>
        </c:manualLayout>
      </c:layout>
      <c:overlay val="0"/>
      <c:spPr>
        <a:solidFill>
          <a:schemeClr val="bg1"/>
        </a:solidFill>
        <a:ln>
          <a:solidFill>
            <a:schemeClr val="bg1">
              <a:lumMod val="6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A5BD7-9A0A-204E-98E7-F1B70EE6AADB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7345A-1544-6E42-85B4-3A86EB9DEB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999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7345A-1544-6E42-85B4-3A86EB9DEB3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047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NIRPS in a </a:t>
            </a:r>
            <a:r>
              <a:rPr lang="fr-FR" dirty="0" err="1"/>
              <a:t>nutschell</a:t>
            </a:r>
            <a:r>
              <a:rPr lang="fr-FR" dirty="0"/>
              <a:t> </a:t>
            </a:r>
          </a:p>
          <a:p>
            <a:r>
              <a:rPr lang="fr-FR" dirty="0"/>
              <a:t>4 main </a:t>
            </a:r>
            <a:r>
              <a:rPr lang="fr-FR" dirty="0" err="1"/>
              <a:t>sub-systems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E7345A-1544-6E42-85B4-3A86EB9DEB3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931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35c8c12f3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35c8c12f3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996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ECE2-7E12-FE48-90B3-00A3AA801F10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9B83-FCC7-B241-85A8-9CABFA809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8353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ECE2-7E12-FE48-90B3-00A3AA801F10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9B83-FCC7-B241-85A8-9CABFA809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774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ECE2-7E12-FE48-90B3-00A3AA801F10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9B83-FCC7-B241-85A8-9CABFA809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026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4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535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ECE2-7E12-FE48-90B3-00A3AA801F10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9B83-FCC7-B241-85A8-9CABFA809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042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ECE2-7E12-FE48-90B3-00A3AA801F10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9B83-FCC7-B241-85A8-9CABFA809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10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ECE2-7E12-FE48-90B3-00A3AA801F10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9B83-FCC7-B241-85A8-9CABFA809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43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ECE2-7E12-FE48-90B3-00A3AA801F10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9B83-FCC7-B241-85A8-9CABFA809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945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ECE2-7E12-FE48-90B3-00A3AA801F10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9B83-FCC7-B241-85A8-9CABFA809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842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ECE2-7E12-FE48-90B3-00A3AA801F10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9B83-FCC7-B241-85A8-9CABFA809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2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ECE2-7E12-FE48-90B3-00A3AA801F10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9B83-FCC7-B241-85A8-9CABFA809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361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ECE2-7E12-FE48-90B3-00A3AA801F10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09B83-FCC7-B241-85A8-9CABFA809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580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3ECE2-7E12-FE48-90B3-00A3AA801F10}" type="datetimeFigureOut">
              <a:rPr lang="fr-FR" smtClean="0"/>
              <a:t>09/05/2023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09B83-FCC7-B241-85A8-9CABFA809C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65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13" Type="http://schemas.openxmlformats.org/officeDocument/2006/relationships/image" Target="../media/image21.tiff"/><Relationship Id="rId18" Type="http://schemas.openxmlformats.org/officeDocument/2006/relationships/image" Target="../media/image26.png"/><Relationship Id="rId3" Type="http://schemas.openxmlformats.org/officeDocument/2006/relationships/image" Target="../media/image11.tiff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tiff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11" Type="http://schemas.openxmlformats.org/officeDocument/2006/relationships/image" Target="../media/image19.tiff"/><Relationship Id="rId5" Type="http://schemas.openxmlformats.org/officeDocument/2006/relationships/image" Target="../media/image13.tiff"/><Relationship Id="rId15" Type="http://schemas.openxmlformats.org/officeDocument/2006/relationships/image" Target="../media/image23.png"/><Relationship Id="rId10" Type="http://schemas.openxmlformats.org/officeDocument/2006/relationships/image" Target="../media/image18.tiff"/><Relationship Id="rId19" Type="http://schemas.openxmlformats.org/officeDocument/2006/relationships/image" Target="../media/image27.png"/><Relationship Id="rId4" Type="http://schemas.openxmlformats.org/officeDocument/2006/relationships/image" Target="../media/image12.tiff"/><Relationship Id="rId9" Type="http://schemas.openxmlformats.org/officeDocument/2006/relationships/image" Target="../media/image17.tiff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microsoft.com/office/2007/relationships/hdphoto" Target="../media/hdphoto1.wdp"/><Relationship Id="rId4" Type="http://schemas.openxmlformats.org/officeDocument/2006/relationships/image" Target="../media/image70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tiff"/><Relationship Id="rId7" Type="http://schemas.openxmlformats.org/officeDocument/2006/relationships/image" Target="../media/image39.jpe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8DAE38-00E4-314A-BBF8-BAC1CFD569E7}"/>
              </a:ext>
            </a:extLst>
          </p:cNvPr>
          <p:cNvSpPr/>
          <p:nvPr/>
        </p:nvSpPr>
        <p:spPr>
          <a:xfrm>
            <a:off x="1577202" y="134917"/>
            <a:ext cx="7458808" cy="141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Light and Science with the Near-Infrared Planet Searcher (NIRPS)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Romain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Allart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behalf of the NIRPS consortium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Trottier postdoctoral fellow</a:t>
            </a:r>
          </a:p>
          <a:p>
            <a:r>
              <a:rPr lang="en-US" sz="101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Université de Montréal, </a:t>
            </a:r>
            <a:r>
              <a:rPr lang="en-US" sz="101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Institut</a:t>
            </a:r>
            <a:r>
              <a:rPr lang="en-US" sz="101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Trottier de Recherche sur les </a:t>
            </a:r>
            <a:r>
              <a:rPr lang="en-US" sz="101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Exoplanètes</a:t>
            </a:r>
            <a:endParaRPr lang="en-US" sz="1013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013" dirty="0"/>
          </a:p>
        </p:txBody>
      </p:sp>
      <p:pic>
        <p:nvPicPr>
          <p:cNvPr id="5" name="Image 9">
            <a:extLst>
              <a:ext uri="{FF2B5EF4-FFF2-40B4-BE49-F238E27FC236}">
                <a16:creationId xmlns:a16="http://schemas.microsoft.com/office/drawing/2014/main" id="{49FB31ED-4F59-3146-B5D7-6DA6204451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5" y="-1"/>
            <a:ext cx="1509467" cy="94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ABF04D5-AA85-1241-90A4-9B69633B81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270" y="4441619"/>
            <a:ext cx="2475057" cy="65021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5B77477-AC40-694A-8543-CD1A77F38A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402" y="4456200"/>
            <a:ext cx="1144719" cy="605448"/>
          </a:xfrm>
          <a:prstGeom prst="rect">
            <a:avLst/>
          </a:prstGeom>
        </p:spPr>
      </p:pic>
      <p:pic>
        <p:nvPicPr>
          <p:cNvPr id="18" name="image5.png">
            <a:extLst>
              <a:ext uri="{FF2B5EF4-FFF2-40B4-BE49-F238E27FC236}">
                <a16:creationId xmlns:a16="http://schemas.microsoft.com/office/drawing/2014/main" id="{2BAC8AE9-7E09-CA46-8E6A-D79C20DCFF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03" y="1612244"/>
            <a:ext cx="2860695" cy="2181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1BD147E-085B-6849-B830-8369D04B22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3" y="4501456"/>
            <a:ext cx="1352303" cy="3930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630983-CEFD-6845-8CE4-78D18AFF3B31}"/>
              </a:ext>
            </a:extLst>
          </p:cNvPr>
          <p:cNvSpPr/>
          <p:nvPr/>
        </p:nvSpPr>
        <p:spPr>
          <a:xfrm>
            <a:off x="2412764" y="4072287"/>
            <a:ext cx="3773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Times New Roman" pitchFamily="-123" charset="0"/>
              </a:rPr>
              <a:t>http://</a:t>
            </a:r>
            <a:r>
              <a:rPr lang="en-US" sz="1800" b="1" dirty="0" err="1">
                <a:solidFill>
                  <a:srgbClr val="0070C0"/>
                </a:solidFill>
                <a:latin typeface="Times New Roman" pitchFamily="-123" charset="0"/>
              </a:rPr>
              <a:t>www.astro.umontreal.ca</a:t>
            </a:r>
            <a:r>
              <a:rPr lang="en-US" sz="1800" b="1" dirty="0">
                <a:solidFill>
                  <a:srgbClr val="0070C0"/>
                </a:solidFill>
                <a:latin typeface="Times New Roman" pitchFamily="-123" charset="0"/>
              </a:rPr>
              <a:t>/</a:t>
            </a:r>
            <a:r>
              <a:rPr lang="en-US" sz="1800" b="1" dirty="0" err="1">
                <a:solidFill>
                  <a:srgbClr val="0070C0"/>
                </a:solidFill>
                <a:latin typeface="Times New Roman" pitchFamily="-123" charset="0"/>
              </a:rPr>
              <a:t>nirps</a:t>
            </a:r>
            <a:endParaRPr lang="en-US" sz="1800" b="1" dirty="0">
              <a:solidFill>
                <a:srgbClr val="0070C0"/>
              </a:solidFill>
              <a:latin typeface="Times New Roman" pitchFamily="-123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BA82D7-8A38-6A48-950C-4816D9060A05}"/>
              </a:ext>
            </a:extLst>
          </p:cNvPr>
          <p:cNvSpPr/>
          <p:nvPr/>
        </p:nvSpPr>
        <p:spPr>
          <a:xfrm>
            <a:off x="1469792" y="3793525"/>
            <a:ext cx="70923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fr-FR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www.eso.org</a:t>
            </a:r>
            <a:r>
              <a:rPr lang="fr-FR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fr-FR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facilities</a:t>
            </a:r>
            <a:r>
              <a:rPr lang="fr-FR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</a:t>
            </a:r>
            <a:r>
              <a:rPr lang="fr-FR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/instruments/</a:t>
            </a:r>
            <a:r>
              <a:rPr lang="fr-FR" sz="1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NIRPS.html</a:t>
            </a:r>
            <a:endParaRPr lang="fr-FR" sz="1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11AEE54-6464-4A4A-AF59-086B3279D7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0400" y="1612244"/>
            <a:ext cx="3480904" cy="218128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B98C87B-C7F1-BA4A-9BAD-195A40271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479" y="4398909"/>
            <a:ext cx="1349020" cy="73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9082BB6-0A97-7A45-8D2E-B87747DBF3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1992" y="4407863"/>
            <a:ext cx="899055" cy="73563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A1661C7-9849-65D6-159B-F14845179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46" y="4376978"/>
            <a:ext cx="1033810" cy="64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94C999B-D62A-42A0-3322-D2751C168A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54715" y="4533056"/>
            <a:ext cx="909095" cy="47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88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CDA681C4-B2B0-6C4A-9BB5-6E7BDFE0B9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833000"/>
          </a:xfrm>
          <a:prstGeom prst="rect">
            <a:avLst/>
          </a:prstGeom>
        </p:spPr>
      </p:pic>
      <p:pic>
        <p:nvPicPr>
          <p:cNvPr id="4" name="Picture 2" descr="https://lh3.googleusercontent.com/mnNwzJ3jzUw5qX1kD8AZECM0MUCUWwtfCTIZwWhfvS9F-fWFjkRKBZe63BVV6VlvcyxLHBivWhrdnNs3asbWN7FCaMiwHEEPeBFEke9WK0MsfrN9OUQVR_SpMlZx_dFqZR_33JbBNUFKaPrYuWUA">
            <a:extLst>
              <a:ext uri="{FF2B5EF4-FFF2-40B4-BE49-F238E27FC236}">
                <a16:creationId xmlns:a16="http://schemas.microsoft.com/office/drawing/2014/main" id="{7640E787-E367-EF40-A7DE-5C466D9E5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796988"/>
            <a:ext cx="9144000" cy="234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96A081-2A51-9A40-9C80-41C4CF30387F}"/>
              </a:ext>
            </a:extLst>
          </p:cNvPr>
          <p:cNvSpPr/>
          <p:nvPr/>
        </p:nvSpPr>
        <p:spPr>
          <a:xfrm>
            <a:off x="3915159" y="624721"/>
            <a:ext cx="21660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dirty="0" err="1">
                <a:solidFill>
                  <a:schemeClr val="bg1"/>
                </a:solidFill>
              </a:rPr>
              <a:t>Wavelength</a:t>
            </a:r>
            <a:r>
              <a:rPr lang="fr-FR" sz="1800" dirty="0">
                <a:solidFill>
                  <a:schemeClr val="bg1"/>
                </a:solidFill>
              </a:rPr>
              <a:t> solution </a:t>
            </a:r>
          </a:p>
          <a:p>
            <a:r>
              <a:rPr lang="fr-FR" sz="1800" dirty="0" err="1">
                <a:solidFill>
                  <a:schemeClr val="bg1"/>
                </a:solidFill>
              </a:rPr>
              <a:t>UrNe</a:t>
            </a:r>
            <a:r>
              <a:rPr lang="fr-FR" sz="1800" dirty="0">
                <a:solidFill>
                  <a:schemeClr val="bg1"/>
                </a:solidFill>
              </a:rPr>
              <a:t> + Fabry-Pérot </a:t>
            </a:r>
          </a:p>
          <a:p>
            <a:r>
              <a:rPr lang="fr-FR" sz="1800" dirty="0" err="1">
                <a:solidFill>
                  <a:schemeClr val="bg1"/>
                </a:solidFill>
              </a:rPr>
              <a:t>accuracy</a:t>
            </a:r>
            <a:r>
              <a:rPr lang="fr-FR" sz="1800" dirty="0">
                <a:solidFill>
                  <a:schemeClr val="bg1"/>
                </a:solidFill>
              </a:rPr>
              <a:t> = </a:t>
            </a:r>
            <a:r>
              <a:rPr lang="fr-FR" sz="1800" b="1" dirty="0">
                <a:solidFill>
                  <a:schemeClr val="bg1"/>
                </a:solidFill>
              </a:rPr>
              <a:t>0.75 m/s 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997185-2818-5C49-8310-2F16C576F4A2}"/>
              </a:ext>
            </a:extLst>
          </p:cNvPr>
          <p:cNvSpPr txBox="1"/>
          <p:nvPr/>
        </p:nvSpPr>
        <p:spPr>
          <a:xfrm>
            <a:off x="4329953" y="4276165"/>
            <a:ext cx="3502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FP </a:t>
            </a:r>
            <a:r>
              <a:rPr lang="fr-FR" sz="1600" dirty="0" err="1"/>
              <a:t>sequence</a:t>
            </a:r>
            <a:r>
              <a:rPr lang="fr-FR" sz="1600" dirty="0"/>
              <a:t> over 1h45  :    </a:t>
            </a:r>
            <a:r>
              <a:rPr lang="fr-FR" sz="1600" b="1" dirty="0"/>
              <a:t>6 cm/s RMS 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68AA4BB-4198-4E43-8B9B-B047FE244691}"/>
              </a:ext>
            </a:extLst>
          </p:cNvPr>
          <p:cNvCxnSpPr>
            <a:cxnSpLocks/>
          </p:cNvCxnSpPr>
          <p:nvPr/>
        </p:nvCxnSpPr>
        <p:spPr>
          <a:xfrm>
            <a:off x="605119" y="2879796"/>
            <a:ext cx="0" cy="8639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3B10EB49-5B29-6B40-B686-852187D8397E}"/>
              </a:ext>
            </a:extLst>
          </p:cNvPr>
          <p:cNvSpPr txBox="1"/>
          <p:nvPr/>
        </p:nvSpPr>
        <p:spPr>
          <a:xfrm>
            <a:off x="605119" y="3133166"/>
            <a:ext cx="7506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40 cm/s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6B9B36B-4C0C-6C45-B8E0-E817698BDB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677" y="4834"/>
            <a:ext cx="1942065" cy="25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08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176B27-D4FD-8A4F-9D3D-F330201B4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Thermal stability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E87089-D707-7040-99E4-45F0353D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88365"/>
            <a:ext cx="8229600" cy="538110"/>
          </a:xfrm>
        </p:spPr>
        <p:txBody>
          <a:bodyPr/>
          <a:lstStyle/>
          <a:p>
            <a:r>
              <a:rPr lang="en-CA" dirty="0"/>
              <a:t>sub-</a:t>
            </a:r>
            <a:r>
              <a:rPr lang="en-CA" dirty="0" err="1"/>
              <a:t>mK</a:t>
            </a:r>
            <a:r>
              <a:rPr lang="en-CA" dirty="0"/>
              <a:t> thermal stability achieved over several months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B5FBE24-3A7B-0342-88A6-FA21EF356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00" y="1001409"/>
            <a:ext cx="4650841" cy="34292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6DEE86-825A-5943-A00A-F027A9499857}"/>
              </a:ext>
            </a:extLst>
          </p:cNvPr>
          <p:cNvSpPr/>
          <p:nvPr/>
        </p:nvSpPr>
        <p:spPr>
          <a:xfrm>
            <a:off x="4474346" y="2920753"/>
            <a:ext cx="97654" cy="19530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76564B4-1AA7-F243-9EA1-4F69E5B7F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635" y="1410950"/>
            <a:ext cx="3702753" cy="2610176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73366F2-3CBB-E847-91C1-201C81D4A06D}"/>
              </a:ext>
            </a:extLst>
          </p:cNvPr>
          <p:cNvCxnSpPr>
            <a:cxnSpLocks/>
          </p:cNvCxnSpPr>
          <p:nvPr/>
        </p:nvCxnSpPr>
        <p:spPr>
          <a:xfrm>
            <a:off x="4474346" y="3116062"/>
            <a:ext cx="1343748" cy="60012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DEE7DD0-8F1B-024D-84CD-A6AB815D4F13}"/>
              </a:ext>
            </a:extLst>
          </p:cNvPr>
          <p:cNvCxnSpPr>
            <a:cxnSpLocks/>
          </p:cNvCxnSpPr>
          <p:nvPr/>
        </p:nvCxnSpPr>
        <p:spPr>
          <a:xfrm flipV="1">
            <a:off x="4474346" y="1577788"/>
            <a:ext cx="1343748" cy="134296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6259C28-22F4-064F-AFC1-2353213E5F93}"/>
              </a:ext>
            </a:extLst>
          </p:cNvPr>
          <p:cNvCxnSpPr>
            <a:cxnSpLocks/>
          </p:cNvCxnSpPr>
          <p:nvPr/>
        </p:nvCxnSpPr>
        <p:spPr>
          <a:xfrm>
            <a:off x="7194011" y="3018407"/>
            <a:ext cx="0" cy="544312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5FF7E28B-4FD8-8F43-B7AE-0DE3228D9289}"/>
              </a:ext>
            </a:extLst>
          </p:cNvPr>
          <p:cNvSpPr txBox="1"/>
          <p:nvPr/>
        </p:nvSpPr>
        <p:spPr>
          <a:xfrm>
            <a:off x="7253133" y="3140522"/>
            <a:ext cx="5469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rgbClr val="FF0000"/>
                </a:solidFill>
              </a:rPr>
              <a:t>1 </a:t>
            </a:r>
            <a:r>
              <a:rPr lang="en-CA" b="1" dirty="0" err="1">
                <a:solidFill>
                  <a:srgbClr val="FF0000"/>
                </a:solidFill>
              </a:rPr>
              <a:t>mK</a:t>
            </a:r>
            <a:endParaRPr lang="en-C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09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176B27-D4FD-8A4F-9D3D-F330201B4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Thermal stability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E87089-D707-7040-99E4-45F0353D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09265"/>
            <a:ext cx="8229600" cy="1371599"/>
          </a:xfrm>
        </p:spPr>
        <p:txBody>
          <a:bodyPr>
            <a:normAutofit/>
          </a:bodyPr>
          <a:lstStyle/>
          <a:p>
            <a:r>
              <a:rPr lang="en-CA" sz="1800" dirty="0"/>
              <a:t>Small coupling of the cryo-optics and room temperature.</a:t>
            </a:r>
          </a:p>
          <a:p>
            <a:pPr lvl="1"/>
            <a:r>
              <a:rPr lang="en-CA" sz="1600" dirty="0"/>
              <a:t>HARPS-like thermal enclosure under construction</a:t>
            </a:r>
          </a:p>
          <a:p>
            <a:endParaRPr lang="en-CA" sz="1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968565D-39AA-B341-A8C8-0B62D69A2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95950"/>
            <a:ext cx="3858434" cy="281331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25AAC06-4FD8-5047-B5E7-96881842C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270" y="1122358"/>
            <a:ext cx="3428231" cy="252777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F8A9A40-F2C4-5942-8110-8F9F96CC2550}"/>
              </a:ext>
            </a:extLst>
          </p:cNvPr>
          <p:cNvSpPr txBox="1"/>
          <p:nvPr/>
        </p:nvSpPr>
        <p:spPr>
          <a:xfrm>
            <a:off x="7464855" y="1407105"/>
            <a:ext cx="1050159" cy="276999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z="1200" dirty="0"/>
              <a:t>Power outage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90BCD14-8F13-B049-A06E-0E4A3036A003}"/>
              </a:ext>
            </a:extLst>
          </p:cNvPr>
          <p:cNvSpPr/>
          <p:nvPr/>
        </p:nvSpPr>
        <p:spPr>
          <a:xfrm>
            <a:off x="5981436" y="1504104"/>
            <a:ext cx="193253" cy="18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87C8776-36A0-B746-A9EE-166074A2C074}"/>
              </a:ext>
            </a:extLst>
          </p:cNvPr>
          <p:cNvSpPr/>
          <p:nvPr/>
        </p:nvSpPr>
        <p:spPr>
          <a:xfrm>
            <a:off x="6750056" y="1934796"/>
            <a:ext cx="193253" cy="18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C541F2F-FADD-414C-B357-5A0536BC67DD}"/>
              </a:ext>
            </a:extLst>
          </p:cNvPr>
          <p:cNvSpPr/>
          <p:nvPr/>
        </p:nvSpPr>
        <p:spPr>
          <a:xfrm>
            <a:off x="7041608" y="1298700"/>
            <a:ext cx="193253" cy="18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0FCFFFE-6FF7-1141-B1E5-7A303EBA55E2}"/>
              </a:ext>
            </a:extLst>
          </p:cNvPr>
          <p:cNvSpPr/>
          <p:nvPr/>
        </p:nvSpPr>
        <p:spPr>
          <a:xfrm>
            <a:off x="5709772" y="2166710"/>
            <a:ext cx="193253" cy="180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8659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3">
            <a:extLst>
              <a:ext uri="{FF2B5EF4-FFF2-40B4-BE49-F238E27FC236}">
                <a16:creationId xmlns:a16="http://schemas.microsoft.com/office/drawing/2014/main" id="{00000000-0008-0000-0200-000004000000}"/>
              </a:ext>
            </a:extLst>
          </p:cNvPr>
          <p:cNvGraphicFramePr>
            <a:graphicFrameLocks/>
          </p:cNvGraphicFramePr>
          <p:nvPr/>
        </p:nvGraphicFramePr>
        <p:xfrm>
          <a:off x="1" y="511791"/>
          <a:ext cx="7564272" cy="4580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5659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176B27-D4FD-8A4F-9D3D-F330201B4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Modal noise</a:t>
            </a:r>
          </a:p>
        </p:txBody>
      </p:sp>
      <p:pic>
        <p:nvPicPr>
          <p:cNvPr id="6" name="NIRPS_Modal_noise.mov" descr="NIRPS_Modal_noise.mov">
            <a:hlinkClick r:id="" action="ppaction://media"/>
            <a:extLst>
              <a:ext uri="{FF2B5EF4-FFF2-40B4-BE49-F238E27FC236}">
                <a16:creationId xmlns:a16="http://schemas.microsoft.com/office/drawing/2014/main" id="{52694997-942D-7545-ABFE-03E5A3D1AD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762" y="889000"/>
            <a:ext cx="2686081" cy="1788583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CEA0728-EF1C-9446-859A-CFD6B172C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839" y="889000"/>
            <a:ext cx="4876800" cy="22098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B3B7E3C-8A6F-B947-8810-1CF48C243A50}"/>
              </a:ext>
            </a:extLst>
          </p:cNvPr>
          <p:cNvSpPr txBox="1"/>
          <p:nvPr/>
        </p:nvSpPr>
        <p:spPr>
          <a:xfrm>
            <a:off x="270435" y="3746668"/>
            <a:ext cx="93752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CA" sz="2000" dirty="0"/>
              <a:t>A0 scrambling and stretcher reduce modal noise by a factor 5 (HE) and 10 (HA)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A" sz="2000" dirty="0"/>
              <a:t>Relatively stable over several days.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CA" sz="2000" dirty="0"/>
              <a:t>Can be calibrated out using fast-rotating hot stars (also used for telluric correction)</a:t>
            </a:r>
          </a:p>
        </p:txBody>
      </p:sp>
    </p:spTree>
    <p:extLst>
      <p:ext uri="{BB962C8B-B14F-4D97-AF65-F5344CB8AC3E}">
        <p14:creationId xmlns:p14="http://schemas.microsoft.com/office/powerpoint/2010/main" val="262842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874" y="0"/>
            <a:ext cx="8648001" cy="37853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6462391" y="2000782"/>
            <a:ext cx="72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</a:t>
            </a:r>
            <a:r>
              <a:rPr lang="fr" baseline="-25000"/>
              <a:t>2</a:t>
            </a:r>
            <a:endParaRPr baseline="-25000"/>
          </a:p>
        </p:txBody>
      </p:sp>
      <p:sp>
        <p:nvSpPr>
          <p:cNvPr id="92" name="Google Shape;92;p18"/>
          <p:cNvSpPr txBox="1"/>
          <p:nvPr/>
        </p:nvSpPr>
        <p:spPr>
          <a:xfrm>
            <a:off x="3491324" y="2173474"/>
            <a:ext cx="72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O</a:t>
            </a:r>
            <a:r>
              <a:rPr lang="fr" baseline="-25000" dirty="0"/>
              <a:t>2</a:t>
            </a:r>
            <a:endParaRPr baseline="-25000" dirty="0"/>
          </a:p>
        </p:txBody>
      </p:sp>
      <p:sp>
        <p:nvSpPr>
          <p:cNvPr id="93" name="Google Shape;93;p18"/>
          <p:cNvSpPr txBox="1"/>
          <p:nvPr/>
        </p:nvSpPr>
        <p:spPr>
          <a:xfrm>
            <a:off x="2077457" y="2394281"/>
            <a:ext cx="72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/>
              <a:t>H</a:t>
            </a:r>
            <a:r>
              <a:rPr lang="fr" baseline="-25000" dirty="0"/>
              <a:t>2</a:t>
            </a:r>
            <a:r>
              <a:rPr lang="fr" dirty="0"/>
              <a:t>O</a:t>
            </a:r>
            <a:endParaRPr dirty="0"/>
          </a:p>
        </p:txBody>
      </p:sp>
      <p:sp>
        <p:nvSpPr>
          <p:cNvPr id="94" name="Google Shape;94;p18"/>
          <p:cNvSpPr txBox="1"/>
          <p:nvPr/>
        </p:nvSpPr>
        <p:spPr>
          <a:xfrm rot="-5400000">
            <a:off x="3292824" y="1715662"/>
            <a:ext cx="268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dirty="0"/>
              <a:t>‘</a:t>
            </a:r>
            <a:r>
              <a:rPr lang="fr" sz="1100" dirty="0" err="1"/>
              <a:t>lost</a:t>
            </a:r>
            <a:r>
              <a:rPr lang="fr" sz="1100" dirty="0"/>
              <a:t> </a:t>
            </a:r>
            <a:r>
              <a:rPr lang="fr" sz="1100" dirty="0" err="1"/>
              <a:t>order</a:t>
            </a:r>
            <a:r>
              <a:rPr lang="fr" sz="1100" dirty="0"/>
              <a:t>’ </a:t>
            </a:r>
            <a:r>
              <a:rPr lang="fr" sz="1100" dirty="0" err="1"/>
              <a:t>from</a:t>
            </a:r>
            <a:r>
              <a:rPr lang="fr" sz="1100" dirty="0"/>
              <a:t> </a:t>
            </a:r>
            <a:r>
              <a:rPr lang="fr" sz="1100" dirty="0" err="1"/>
              <a:t>fiber</a:t>
            </a:r>
            <a:r>
              <a:rPr lang="fr" sz="1100" dirty="0"/>
              <a:t> train absorption</a:t>
            </a:r>
            <a:endParaRPr sz="1100" dirty="0"/>
          </a:p>
        </p:txBody>
      </p:sp>
      <p:sp>
        <p:nvSpPr>
          <p:cNvPr id="95" name="Google Shape;95;p18"/>
          <p:cNvSpPr txBox="1"/>
          <p:nvPr/>
        </p:nvSpPr>
        <p:spPr>
          <a:xfrm>
            <a:off x="784174" y="125350"/>
            <a:ext cx="32004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Proxima NIRPS </a:t>
            </a:r>
            <a:r>
              <a:rPr lang="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spectra</a:t>
            </a:r>
            <a:r>
              <a:rPr lang="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F117A9-FD16-B24E-A46F-F9C3B4D28D80}"/>
              </a:ext>
            </a:extLst>
          </p:cNvPr>
          <p:cNvSpPr/>
          <p:nvPr/>
        </p:nvSpPr>
        <p:spPr>
          <a:xfrm>
            <a:off x="607476" y="3520329"/>
            <a:ext cx="76221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coverage 971 – 1854 𝝁m  (70 spectral orders)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resolution HA = 84’000   HE = 72’000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Operated simultaneously with HARPS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9EEA9FE-2905-9D46-835A-0E34A4D733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4058" y="3838273"/>
            <a:ext cx="1934817" cy="126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97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ED5A7E3-BE4D-6343-B85C-F679D739F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9058275" cy="28575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235CF8-FEDF-0D40-A96A-FDD0CD9887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2" y="76390"/>
            <a:ext cx="2915296" cy="220961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D52F7E-4356-A54C-AF98-87A314554D43}"/>
              </a:ext>
            </a:extLst>
          </p:cNvPr>
          <p:cNvSpPr txBox="1"/>
          <p:nvPr/>
        </p:nvSpPr>
        <p:spPr>
          <a:xfrm>
            <a:off x="3152634" y="99712"/>
            <a:ext cx="5618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NIRPS </a:t>
            </a:r>
            <a:r>
              <a:rPr lang="fr-FR" sz="2400" dirty="0" err="1"/>
              <a:t>connected</a:t>
            </a:r>
            <a:r>
              <a:rPr lang="fr-FR" sz="2400" dirty="0"/>
              <a:t> to </a:t>
            </a:r>
            <a:r>
              <a:rPr lang="fr-FR" sz="2400" dirty="0" err="1"/>
              <a:t>solar</a:t>
            </a:r>
            <a:r>
              <a:rPr lang="fr-FR" sz="2400" dirty="0"/>
              <a:t> </a:t>
            </a:r>
            <a:r>
              <a:rPr lang="fr-FR" sz="2400" dirty="0" err="1"/>
              <a:t>telescope</a:t>
            </a:r>
            <a:r>
              <a:rPr lang="fr-FR" sz="2400" dirty="0"/>
              <a:t> HELIOS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D0E9E7-09BF-8C4F-8528-A303698753C6}"/>
              </a:ext>
            </a:extLst>
          </p:cNvPr>
          <p:cNvSpPr txBox="1"/>
          <p:nvPr/>
        </p:nvSpPr>
        <p:spPr>
          <a:xfrm>
            <a:off x="2997848" y="2037791"/>
            <a:ext cx="1902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>
                <a:solidFill>
                  <a:srgbClr val="00B050"/>
                </a:solidFill>
              </a:rPr>
              <a:t>Courtesy</a:t>
            </a:r>
            <a:r>
              <a:rPr lang="fr-FR" sz="1400" i="1" dirty="0">
                <a:solidFill>
                  <a:srgbClr val="00B050"/>
                </a:solidFill>
              </a:rPr>
              <a:t> : X. </a:t>
            </a:r>
            <a:r>
              <a:rPr lang="fr-FR" sz="1400" i="1" dirty="0" err="1">
                <a:solidFill>
                  <a:srgbClr val="00B050"/>
                </a:solidFill>
              </a:rPr>
              <a:t>Dumusque</a:t>
            </a:r>
            <a:endParaRPr lang="fr-FR" sz="1400" i="1" dirty="0">
              <a:solidFill>
                <a:srgbClr val="00B05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16EC66-F9CE-7A47-965A-3C28ABE82AFD}"/>
              </a:ext>
            </a:extLst>
          </p:cNvPr>
          <p:cNvSpPr/>
          <p:nvPr/>
        </p:nvSpPr>
        <p:spPr>
          <a:xfrm>
            <a:off x="3304703" y="471225"/>
            <a:ext cx="5445484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/>
              <a:t>to observe the Sun as a star with HARPS and NIRPS every possible day </a:t>
            </a:r>
            <a:endParaRPr lang="fr-FR" sz="1013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EF5A27F-995D-9E46-9AFE-58E1B0742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52" y="595329"/>
            <a:ext cx="7545569" cy="395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3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DD7B1-3E9B-1749-996D-1D27BAFD6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Preliminary results - Proxima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DD63D7A-B3F1-3741-8C6A-6C6920FB83E1}"/>
              </a:ext>
            </a:extLst>
          </p:cNvPr>
          <p:cNvSpPr txBox="1"/>
          <p:nvPr/>
        </p:nvSpPr>
        <p:spPr>
          <a:xfrm>
            <a:off x="4521131" y="997927"/>
            <a:ext cx="3632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No GP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Telluric-corrected RVs extracted </a:t>
            </a:r>
          </a:p>
          <a:p>
            <a:r>
              <a:rPr lang="en-CA" dirty="0"/>
              <a:t>        with the line-by-line (LBL) extraction method</a:t>
            </a:r>
          </a:p>
          <a:p>
            <a:endParaRPr lang="en-CA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9629FE6-9831-E641-842A-AA664641B485}"/>
              </a:ext>
            </a:extLst>
          </p:cNvPr>
          <p:cNvSpPr txBox="1"/>
          <p:nvPr/>
        </p:nvSpPr>
        <p:spPr>
          <a:xfrm>
            <a:off x="6185571" y="4255724"/>
            <a:ext cx="1449564" cy="30008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CA" dirty="0"/>
              <a:t>Telluric correction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21A498C-FBEF-8E47-A08F-7CA64DF927F7}"/>
              </a:ext>
            </a:extLst>
          </p:cNvPr>
          <p:cNvSpPr txBox="1"/>
          <p:nvPr/>
        </p:nvSpPr>
        <p:spPr>
          <a:xfrm>
            <a:off x="4572000" y="4787480"/>
            <a:ext cx="30278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Credit: Etienne </a:t>
            </a:r>
            <a:r>
              <a:rPr lang="en-CA" dirty="0" err="1"/>
              <a:t>Artigau</a:t>
            </a:r>
            <a:r>
              <a:rPr lang="en-CA" dirty="0"/>
              <a:t>; </a:t>
            </a:r>
            <a:r>
              <a:rPr lang="en-CA" dirty="0" err="1"/>
              <a:t>Allart</a:t>
            </a:r>
            <a:r>
              <a:rPr lang="en-CA" dirty="0"/>
              <a:t> et al. 2022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98A2D2D-B539-B2D1-395A-1CF0039EA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" y="934687"/>
            <a:ext cx="4212710" cy="420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7914C21-8FF0-FFFC-E8F8-49D23C0AE872}"/>
              </a:ext>
            </a:extLst>
          </p:cNvPr>
          <p:cNvSpPr txBox="1"/>
          <p:nvPr/>
        </p:nvSpPr>
        <p:spPr>
          <a:xfrm>
            <a:off x="487982" y="3702615"/>
            <a:ext cx="1947259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CA" sz="1400" b="0" i="0" u="none" strike="noStrike" dirty="0" err="1">
                <a:solidFill>
                  <a:srgbClr val="000000"/>
                </a:solidFill>
                <a:effectLst/>
                <a:latin typeface="Lato" panose="020F0502020204030204" pitchFamily="34" charset="0"/>
              </a:rPr>
              <a:t>uncertainty</a:t>
            </a:r>
            <a:r>
              <a:rPr lang="fr-CA" sz="1400" b="0" i="0" u="none" strike="noStrike" dirty="0">
                <a:solidFill>
                  <a:srgbClr val="000000"/>
                </a:solidFill>
                <a:effectLst/>
                <a:latin typeface="Lato" panose="020F0502020204030204" pitchFamily="34" charset="0"/>
              </a:rPr>
              <a:t> ~60 cm/s</a:t>
            </a:r>
            <a:endParaRPr lang="en-US" dirty="0"/>
          </a:p>
        </p:txBody>
      </p:sp>
      <p:sp>
        <p:nvSpPr>
          <p:cNvPr id="25" name="Double flèche verticale 24">
            <a:extLst>
              <a:ext uri="{FF2B5EF4-FFF2-40B4-BE49-F238E27FC236}">
                <a16:creationId xmlns:a16="http://schemas.microsoft.com/office/drawing/2014/main" id="{C8E7559B-0BAD-5009-77C7-B36B4C6D89A3}"/>
              </a:ext>
            </a:extLst>
          </p:cNvPr>
          <p:cNvSpPr/>
          <p:nvPr/>
        </p:nvSpPr>
        <p:spPr>
          <a:xfrm>
            <a:off x="602661" y="1264024"/>
            <a:ext cx="242047" cy="712926"/>
          </a:xfrm>
          <a:prstGeom prst="upDownArrow">
            <a:avLst>
              <a:gd name="adj1" fmla="val 10053"/>
              <a:gd name="adj2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812EA77-109F-EDA4-3E09-2B0FC1B86049}"/>
              </a:ext>
            </a:extLst>
          </p:cNvPr>
          <p:cNvSpPr>
            <a:spLocks noChangeAspect="1"/>
          </p:cNvSpPr>
          <p:nvPr/>
        </p:nvSpPr>
        <p:spPr>
          <a:xfrm>
            <a:off x="669544" y="1566347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FA33B9A-3AF6-90F1-D57D-74C6FD6F8F40}"/>
              </a:ext>
            </a:extLst>
          </p:cNvPr>
          <p:cNvSpPr txBox="1"/>
          <p:nvPr/>
        </p:nvSpPr>
        <p:spPr>
          <a:xfrm>
            <a:off x="777544" y="1183121"/>
            <a:ext cx="204395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Uncertainty of our closest competitor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1C5BF1F9-FF6E-C122-260E-45D0518C6754}"/>
              </a:ext>
            </a:extLst>
          </p:cNvPr>
          <p:cNvGrpSpPr>
            <a:grpSpLocks noChangeAspect="1"/>
          </p:cNvGrpSpPr>
          <p:nvPr/>
        </p:nvGrpSpPr>
        <p:grpSpPr>
          <a:xfrm>
            <a:off x="4027362" y="1976951"/>
            <a:ext cx="5271373" cy="2168622"/>
            <a:chOff x="-539431" y="620260"/>
            <a:chExt cx="10106706" cy="4157859"/>
          </a:xfrm>
        </p:grpSpPr>
        <p:pic>
          <p:nvPicPr>
            <p:cNvPr id="29" name="Google Shape;170;p28">
              <a:extLst>
                <a:ext uri="{FF2B5EF4-FFF2-40B4-BE49-F238E27FC236}">
                  <a16:creationId xmlns:a16="http://schemas.microsoft.com/office/drawing/2014/main" id="{10D76831-D6D7-AE06-227F-CA01F543473A}"/>
                </a:ext>
              </a:extLst>
            </p:cNvPr>
            <p:cNvPicPr preferRelativeResize="0"/>
            <p:nvPr/>
          </p:nvPicPr>
          <p:blipFill>
            <a:blip r:embed="rId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8033" y="2956569"/>
              <a:ext cx="3083245" cy="1821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172;p28">
              <a:extLst>
                <a:ext uri="{FF2B5EF4-FFF2-40B4-BE49-F238E27FC236}">
                  <a16:creationId xmlns:a16="http://schemas.microsoft.com/office/drawing/2014/main" id="{3C25CB90-D833-EB93-DF90-704EC0E4551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620260"/>
              <a:ext cx="9131793" cy="23527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173;p28">
              <a:extLst>
                <a:ext uri="{FF2B5EF4-FFF2-40B4-BE49-F238E27FC236}">
                  <a16:creationId xmlns:a16="http://schemas.microsoft.com/office/drawing/2014/main" id="{24E85CCE-8E80-3620-972F-00865421A513}"/>
                </a:ext>
              </a:extLst>
            </p:cNvPr>
            <p:cNvPicPr preferRelativeResize="0"/>
            <p:nvPr/>
          </p:nvPicPr>
          <p:blipFill>
            <a:blip r:embed="rId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6690" y="2956569"/>
              <a:ext cx="3083245" cy="18135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74;p28">
              <a:extLst>
                <a:ext uri="{FF2B5EF4-FFF2-40B4-BE49-F238E27FC236}">
                  <a16:creationId xmlns:a16="http://schemas.microsoft.com/office/drawing/2014/main" id="{8E1223A4-026A-12EB-CD15-A069BA3CB2A9}"/>
                </a:ext>
              </a:extLst>
            </p:cNvPr>
            <p:cNvPicPr preferRelativeResize="0"/>
            <p:nvPr/>
          </p:nvPicPr>
          <p:blipFill>
            <a:blip r:embed="rId6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07" y="2958885"/>
              <a:ext cx="3083245" cy="18112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175;p28">
              <a:extLst>
                <a:ext uri="{FF2B5EF4-FFF2-40B4-BE49-F238E27FC236}">
                  <a16:creationId xmlns:a16="http://schemas.microsoft.com/office/drawing/2014/main" id="{1755E673-0B6B-827A-6E4E-F9CF84E00D2D}"/>
                </a:ext>
              </a:extLst>
            </p:cNvPr>
            <p:cNvSpPr txBox="1"/>
            <p:nvPr/>
          </p:nvSpPr>
          <p:spPr>
            <a:xfrm>
              <a:off x="2282394" y="1748334"/>
              <a:ext cx="4579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dirty="0">
                  <a:solidFill>
                    <a:srgbClr val="4A86E8"/>
                  </a:solidFill>
                </a:rPr>
                <a:t>H</a:t>
              </a:r>
              <a:r>
                <a:rPr lang="fr" baseline="-25000" dirty="0">
                  <a:solidFill>
                    <a:srgbClr val="4A86E8"/>
                  </a:solidFill>
                </a:rPr>
                <a:t>2</a:t>
              </a:r>
              <a:r>
                <a:rPr lang="fr" dirty="0">
                  <a:solidFill>
                    <a:srgbClr val="4A86E8"/>
                  </a:solidFill>
                </a:rPr>
                <a:t>O </a:t>
              </a:r>
              <a:r>
                <a:rPr lang="fr" dirty="0" err="1">
                  <a:solidFill>
                    <a:srgbClr val="4A86E8"/>
                  </a:solidFill>
                </a:rPr>
                <a:t>lines</a:t>
              </a:r>
              <a:endParaRPr dirty="0">
                <a:solidFill>
                  <a:srgbClr val="4A86E8"/>
                </a:solidFill>
              </a:endParaRPr>
            </a:p>
          </p:txBody>
        </p:sp>
        <p:sp>
          <p:nvSpPr>
            <p:cNvPr id="34" name="Google Shape;176;p28">
              <a:extLst>
                <a:ext uri="{FF2B5EF4-FFF2-40B4-BE49-F238E27FC236}">
                  <a16:creationId xmlns:a16="http://schemas.microsoft.com/office/drawing/2014/main" id="{71477536-EEC2-728D-CF35-7ADBBCBF90A4}"/>
                </a:ext>
              </a:extLst>
            </p:cNvPr>
            <p:cNvSpPr txBox="1"/>
            <p:nvPr/>
          </p:nvSpPr>
          <p:spPr>
            <a:xfrm>
              <a:off x="-539431" y="3531876"/>
              <a:ext cx="4579200" cy="400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dirty="0">
                  <a:solidFill>
                    <a:srgbClr val="FF0000"/>
                  </a:solidFill>
                </a:rPr>
                <a:t>O</a:t>
              </a:r>
              <a:r>
                <a:rPr lang="fr" baseline="-25000" dirty="0">
                  <a:solidFill>
                    <a:srgbClr val="FF0000"/>
                  </a:solidFill>
                </a:rPr>
                <a:t>2</a:t>
              </a:r>
              <a:r>
                <a:rPr lang="fr" dirty="0">
                  <a:solidFill>
                    <a:srgbClr val="FF0000"/>
                  </a:solidFill>
                </a:rPr>
                <a:t> </a:t>
              </a:r>
              <a:r>
                <a:rPr lang="fr" dirty="0" err="1">
                  <a:solidFill>
                    <a:srgbClr val="FF0000"/>
                  </a:solidFill>
                </a:rPr>
                <a:t>lines</a:t>
              </a:r>
              <a:endParaRPr dirty="0">
                <a:solidFill>
                  <a:srgbClr val="FF0000"/>
                </a:solidFill>
              </a:endParaRPr>
            </a:p>
          </p:txBody>
        </p:sp>
        <p:sp>
          <p:nvSpPr>
            <p:cNvPr id="35" name="Google Shape;177;p28">
              <a:extLst>
                <a:ext uri="{FF2B5EF4-FFF2-40B4-BE49-F238E27FC236}">
                  <a16:creationId xmlns:a16="http://schemas.microsoft.com/office/drawing/2014/main" id="{B9677BBA-C247-363F-9B90-A31B0A620A23}"/>
                </a:ext>
              </a:extLst>
            </p:cNvPr>
            <p:cNvSpPr txBox="1"/>
            <p:nvPr/>
          </p:nvSpPr>
          <p:spPr>
            <a:xfrm>
              <a:off x="2652707" y="3656475"/>
              <a:ext cx="4579200" cy="400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dirty="0">
                  <a:solidFill>
                    <a:srgbClr val="6AA84F"/>
                  </a:solidFill>
                </a:rPr>
                <a:t>CO</a:t>
              </a:r>
              <a:r>
                <a:rPr lang="fr" baseline="-25000" dirty="0">
                  <a:solidFill>
                    <a:srgbClr val="6AA84F"/>
                  </a:solidFill>
                </a:rPr>
                <a:t>2</a:t>
              </a:r>
              <a:r>
                <a:rPr lang="fr" dirty="0">
                  <a:solidFill>
                    <a:srgbClr val="6AA84F"/>
                  </a:solidFill>
                </a:rPr>
                <a:t> </a:t>
              </a:r>
              <a:r>
                <a:rPr lang="fr" dirty="0" err="1">
                  <a:solidFill>
                    <a:srgbClr val="6AA84F"/>
                  </a:solidFill>
                </a:rPr>
                <a:t>lines</a:t>
              </a:r>
              <a:endParaRPr dirty="0">
                <a:solidFill>
                  <a:srgbClr val="6AA84F"/>
                </a:solidFill>
              </a:endParaRPr>
            </a:p>
          </p:txBody>
        </p:sp>
        <p:sp>
          <p:nvSpPr>
            <p:cNvPr id="36" name="Google Shape;178;p28">
              <a:extLst>
                <a:ext uri="{FF2B5EF4-FFF2-40B4-BE49-F238E27FC236}">
                  <a16:creationId xmlns:a16="http://schemas.microsoft.com/office/drawing/2014/main" id="{E0627E04-E78E-02B1-D623-480EDBA1EEDF}"/>
                </a:ext>
              </a:extLst>
            </p:cNvPr>
            <p:cNvSpPr txBox="1"/>
            <p:nvPr/>
          </p:nvSpPr>
          <p:spPr>
            <a:xfrm>
              <a:off x="4988075" y="3781075"/>
              <a:ext cx="4579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dirty="0">
                  <a:solidFill>
                    <a:srgbClr val="B45F06"/>
                  </a:solidFill>
                </a:rPr>
                <a:t>CH</a:t>
              </a:r>
              <a:r>
                <a:rPr lang="fr" baseline="-25000" dirty="0">
                  <a:solidFill>
                    <a:srgbClr val="B45F06"/>
                  </a:solidFill>
                </a:rPr>
                <a:t>4</a:t>
              </a:r>
              <a:r>
                <a:rPr lang="fr" dirty="0">
                  <a:solidFill>
                    <a:srgbClr val="B45F06"/>
                  </a:solidFill>
                </a:rPr>
                <a:t> </a:t>
              </a:r>
              <a:r>
                <a:rPr lang="fr" dirty="0" err="1">
                  <a:solidFill>
                    <a:srgbClr val="B45F06"/>
                  </a:solidFill>
                </a:rPr>
                <a:t>lines</a:t>
              </a:r>
              <a:endParaRPr dirty="0">
                <a:solidFill>
                  <a:srgbClr val="B45F0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0812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FDD7B1-3E9B-1749-996D-1D27BAFD6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Preliminary results – GJ581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34450C-D972-4B4A-ABF6-DE942A563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44" y="968188"/>
            <a:ext cx="4175312" cy="417531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AC28F36-8EF4-974B-8455-F7E64CFE45A9}"/>
              </a:ext>
            </a:extLst>
          </p:cNvPr>
          <p:cNvSpPr txBox="1"/>
          <p:nvPr/>
        </p:nvSpPr>
        <p:spPr>
          <a:xfrm>
            <a:off x="6817955" y="4718654"/>
            <a:ext cx="17833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Credit: Etienne </a:t>
            </a:r>
            <a:r>
              <a:rPr lang="en-CA" dirty="0" err="1"/>
              <a:t>Artigau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8560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89183A-3DCF-0B46-8D9B-2BB88F0D5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Water detection in WASP-127b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D0C4E4B-9193-A346-8366-250076B74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353" y="921329"/>
            <a:ext cx="4894729" cy="435382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80CDF60-AC3D-EC4A-A36C-E4DEFA1BC568}"/>
              </a:ext>
            </a:extLst>
          </p:cNvPr>
          <p:cNvSpPr txBox="1"/>
          <p:nvPr/>
        </p:nvSpPr>
        <p:spPr>
          <a:xfrm>
            <a:off x="6341806" y="4355690"/>
            <a:ext cx="18099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Credit: Frédéric Genest</a:t>
            </a:r>
          </a:p>
        </p:txBody>
      </p:sp>
    </p:spTree>
    <p:extLst>
      <p:ext uri="{BB962C8B-B14F-4D97-AF65-F5344CB8AC3E}">
        <p14:creationId xmlns:p14="http://schemas.microsoft.com/office/powerpoint/2010/main" val="2519796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10">
            <a:extLst>
              <a:ext uri="{FF2B5EF4-FFF2-40B4-BE49-F238E27FC236}">
                <a16:creationId xmlns:a16="http://schemas.microsoft.com/office/drawing/2014/main" id="{771859FD-AB1A-8548-8F3B-33D5C64DD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716" y="1257804"/>
            <a:ext cx="419281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500" dirty="0">
                <a:latin typeface="Times New Roman" charset="0"/>
                <a:cs typeface="Times New Roman" charset="0"/>
              </a:rPr>
              <a:t>Co-PIs : R. Doyon (</a:t>
            </a:r>
            <a:r>
              <a:rPr lang="en-US" sz="1500" dirty="0" err="1">
                <a:latin typeface="Times New Roman" charset="0"/>
                <a:cs typeface="Times New Roman" charset="0"/>
              </a:rPr>
              <a:t>UdeM</a:t>
            </a:r>
            <a:r>
              <a:rPr lang="en-US" sz="1500" dirty="0">
                <a:latin typeface="Times New Roman" charset="0"/>
                <a:cs typeface="Times New Roman" charset="0"/>
              </a:rPr>
              <a:t>) + F. Bouchy (Geneva)</a:t>
            </a:r>
          </a:p>
          <a:p>
            <a:r>
              <a:rPr lang="en-US" sz="1500" dirty="0">
                <a:latin typeface="Times New Roman" charset="0"/>
                <a:cs typeface="Times New Roman" charset="0"/>
              </a:rPr>
              <a:t>Co-Is :  F. </a:t>
            </a:r>
            <a:r>
              <a:rPr lang="en-US" sz="1500" dirty="0" err="1">
                <a:latin typeface="Times New Roman" charset="0"/>
                <a:cs typeface="Times New Roman" charset="0"/>
              </a:rPr>
              <a:t>Pepe</a:t>
            </a:r>
            <a:r>
              <a:rPr lang="en-US" sz="1500" dirty="0">
                <a:latin typeface="Times New Roman" charset="0"/>
                <a:cs typeface="Times New Roman" charset="0"/>
              </a:rPr>
              <a:t>, N. Santos, R. </a:t>
            </a:r>
            <a:r>
              <a:rPr lang="en-US" sz="1500" dirty="0" err="1">
                <a:latin typeface="Times New Roman" charset="0"/>
                <a:cs typeface="Times New Roman" charset="0"/>
              </a:rPr>
              <a:t>Rebolo</a:t>
            </a:r>
            <a:r>
              <a:rPr lang="en-US" sz="1500" dirty="0">
                <a:latin typeface="Times New Roman" charset="0"/>
                <a:cs typeface="Times New Roman" charset="0"/>
              </a:rPr>
              <a:t>, X. </a:t>
            </a:r>
            <a:r>
              <a:rPr lang="en-US" sz="1500" dirty="0" err="1">
                <a:latin typeface="Times New Roman" charset="0"/>
                <a:cs typeface="Times New Roman" charset="0"/>
              </a:rPr>
              <a:t>Delfosse</a:t>
            </a:r>
            <a:r>
              <a:rPr lang="en-US" sz="1500" dirty="0">
                <a:latin typeface="Times New Roman" charset="0"/>
                <a:cs typeface="Times New Roman" charset="0"/>
              </a:rPr>
              <a:t>, </a:t>
            </a:r>
          </a:p>
          <a:p>
            <a:r>
              <a:rPr lang="en-US" sz="1500" dirty="0">
                <a:latin typeface="Times New Roman" charset="0"/>
                <a:cs typeface="Times New Roman" charset="0"/>
              </a:rPr>
              <a:t>             J. De Medeiros, G. Wade </a:t>
            </a:r>
          </a:p>
          <a:p>
            <a:r>
              <a:rPr lang="en-US" sz="1500" dirty="0" err="1">
                <a:latin typeface="Times New Roman" charset="0"/>
                <a:cs typeface="Times New Roman" charset="0"/>
              </a:rPr>
              <a:t>Proj</a:t>
            </a:r>
            <a:r>
              <a:rPr lang="en-US" sz="1500" dirty="0">
                <a:latin typeface="Times New Roman" charset="0"/>
                <a:cs typeface="Times New Roman" charset="0"/>
              </a:rPr>
              <a:t>. Scientist : E. </a:t>
            </a:r>
            <a:r>
              <a:rPr lang="en-US" sz="1500" dirty="0" err="1">
                <a:latin typeface="Times New Roman" charset="0"/>
                <a:cs typeface="Times New Roman" charset="0"/>
              </a:rPr>
              <a:t>Artigau</a:t>
            </a:r>
            <a:r>
              <a:rPr lang="en-US" sz="1500" dirty="0">
                <a:latin typeface="Times New Roman" charset="0"/>
                <a:cs typeface="Times New Roman" charset="0"/>
              </a:rPr>
              <a:t> (</a:t>
            </a:r>
            <a:r>
              <a:rPr lang="en-US" sz="1500" dirty="0" err="1">
                <a:latin typeface="Times New Roman" charset="0"/>
                <a:cs typeface="Times New Roman" charset="0"/>
              </a:rPr>
              <a:t>UdeM</a:t>
            </a:r>
            <a:r>
              <a:rPr lang="en-US" sz="1500" dirty="0">
                <a:latin typeface="Times New Roman" charset="0"/>
                <a:cs typeface="Times New Roman" charset="0"/>
              </a:rPr>
              <a:t>)</a:t>
            </a:r>
          </a:p>
          <a:p>
            <a:r>
              <a:rPr lang="en-US" sz="1500" dirty="0" err="1">
                <a:latin typeface="Times New Roman" charset="0"/>
                <a:cs typeface="Times New Roman" charset="0"/>
              </a:rPr>
              <a:t>Proj</a:t>
            </a:r>
            <a:r>
              <a:rPr lang="en-US" sz="1500" dirty="0">
                <a:latin typeface="Times New Roman" charset="0"/>
                <a:cs typeface="Times New Roman" charset="0"/>
              </a:rPr>
              <a:t>. Manager :  L. Malo/F. Baron (</a:t>
            </a:r>
            <a:r>
              <a:rPr lang="en-US" sz="1500" dirty="0" err="1">
                <a:latin typeface="Times New Roman" charset="0"/>
                <a:cs typeface="Times New Roman" charset="0"/>
              </a:rPr>
              <a:t>UdeM</a:t>
            </a:r>
            <a:r>
              <a:rPr lang="en-US" sz="1500" dirty="0">
                <a:latin typeface="Times New Roman" charset="0"/>
                <a:cs typeface="Times New Roman" charset="0"/>
              </a:rPr>
              <a:t>)    </a:t>
            </a:r>
          </a:p>
          <a:p>
            <a:r>
              <a:rPr lang="en-US" sz="1500" dirty="0">
                <a:latin typeface="Times New Roman" charset="0"/>
                <a:cs typeface="Times New Roman" charset="0"/>
              </a:rPr>
              <a:t>System Engineer : F. </a:t>
            </a:r>
            <a:r>
              <a:rPr lang="en-US" sz="1500" dirty="0" err="1">
                <a:latin typeface="Times New Roman" charset="0"/>
                <a:cs typeface="Times New Roman" charset="0"/>
              </a:rPr>
              <a:t>Wildi</a:t>
            </a:r>
            <a:r>
              <a:rPr lang="en-US" sz="1500" dirty="0">
                <a:latin typeface="Times New Roman" charset="0"/>
                <a:cs typeface="Times New Roman" charset="0"/>
              </a:rPr>
              <a:t> (Geneva)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00C4BA7-3B70-AE4C-BF1E-FDD4A5C875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57"/>
            <a:ext cx="1871576" cy="117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466CB69-B1D1-9348-8086-1DFDED2C3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478" y="247265"/>
            <a:ext cx="1010539" cy="101053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205F83-80DB-6E4F-BF07-5E07576E76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213" y="2993806"/>
            <a:ext cx="762810" cy="95722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1468355-4CCD-5C49-850D-ADF4F2F051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003" y="3093605"/>
            <a:ext cx="849573" cy="7576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BA2A488-D97C-1849-874E-87C55D95A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3106" y="2918772"/>
            <a:ext cx="853735" cy="93245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9B978F1-3839-9343-B559-F8C52AB3530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8781" y="247264"/>
            <a:ext cx="1379880" cy="101054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5CC658-F93F-8245-A1AE-CA029BA8D3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7229" y="2898162"/>
            <a:ext cx="811090" cy="95306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BBF7DE4-840E-FC47-9EB2-870B2763C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3607" y="2969113"/>
            <a:ext cx="779853" cy="82676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F38028E-FA97-2B43-B9A1-50C5CAAAC5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3444" y="2918772"/>
            <a:ext cx="628650" cy="104775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1A064BB-2FF7-8444-A76E-9A0FDDFF7EB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940" y="3966522"/>
            <a:ext cx="953408" cy="112594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80B0E60-6A76-1D46-84DC-0379798123C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8564" y="3972028"/>
            <a:ext cx="848647" cy="11268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11A0B5C-7AC2-F541-A8D8-0F4DF4E0DD9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6864" y="3957513"/>
            <a:ext cx="862264" cy="1126800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7400FC79-0689-B746-92DA-2D2E44AEBA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0377" y="3972028"/>
            <a:ext cx="755954" cy="112680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5591F014-9E59-7D19-BFA5-91109F8FD77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260" y="390889"/>
            <a:ext cx="3682740" cy="2180861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8842C521-C68F-6F43-6A1A-0E4FA0DBE693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1260" y="2676962"/>
            <a:ext cx="3682740" cy="2180861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DF01666F-9853-11FE-AFEC-4148C86EF024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815995" y="1192021"/>
            <a:ext cx="628649" cy="418671"/>
          </a:xfrm>
          <a:prstGeom prst="ellipse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3C9D2C6C-2152-315D-B214-EE1CF01BC213}"/>
              </a:ext>
            </a:extLst>
          </p:cNvPr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35382" y="1192021"/>
            <a:ext cx="628649" cy="418671"/>
          </a:xfrm>
          <a:prstGeom prst="ellipse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1FC83F8B-26A3-6210-1146-5A5B2A62950B}"/>
              </a:ext>
            </a:extLst>
          </p:cNvPr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35381" y="2192714"/>
            <a:ext cx="628649" cy="418671"/>
          </a:xfrm>
          <a:prstGeom prst="ellipse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FA4DAD23-1735-217E-620C-7EB86A1C38D5}"/>
              </a:ext>
            </a:extLst>
          </p:cNvPr>
          <p:cNvPicPr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35380" y="1692367"/>
            <a:ext cx="628649" cy="418671"/>
          </a:xfrm>
          <a:prstGeom prst="ellipse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FFD771DB-CA4D-B871-9893-0A62C933F14D}"/>
              </a:ext>
            </a:extLst>
          </p:cNvPr>
          <p:cNvPicPr>
            <a:picLocks/>
          </p:cNvPicPr>
          <p:nvPr/>
        </p:nvPicPr>
        <p:blipFill>
          <a:blip r:embed="rId21"/>
          <a:stretch>
            <a:fillRect/>
          </a:stretch>
        </p:blipFill>
        <p:spPr>
          <a:xfrm>
            <a:off x="802531" y="1694090"/>
            <a:ext cx="628649" cy="418671"/>
          </a:xfrm>
          <a:prstGeom prst="ellipse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9B33DA8F-54A9-8B0E-4F0E-D986BF8EC9FF}"/>
              </a:ext>
            </a:extLst>
          </p:cNvPr>
          <p:cNvPicPr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819979" y="2192714"/>
            <a:ext cx="628649" cy="41867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4884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F9E262-DDE2-CD4F-8AC2-A3A8DCD54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Abundance determination – LHS1140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3BED8A-7B71-9A45-95F0-0EDF24008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81" y="894861"/>
            <a:ext cx="7862047" cy="384200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FED8859-30DE-9140-A7F3-05628293B7E2}"/>
              </a:ext>
            </a:extLst>
          </p:cNvPr>
          <p:cNvSpPr txBox="1"/>
          <p:nvPr/>
        </p:nvSpPr>
        <p:spPr>
          <a:xfrm>
            <a:off x="4572000" y="4787480"/>
            <a:ext cx="1868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Credit: </a:t>
            </a:r>
            <a:r>
              <a:rPr lang="en-CA" dirty="0" err="1"/>
              <a:t>Farbod</a:t>
            </a:r>
            <a:r>
              <a:rPr lang="en-CA" dirty="0"/>
              <a:t> </a:t>
            </a:r>
            <a:r>
              <a:rPr lang="en-CA" dirty="0" err="1"/>
              <a:t>Jahandar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24383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742F92B-2560-5A40-8368-BFD1C7623340}"/>
              </a:ext>
            </a:extLst>
          </p:cNvPr>
          <p:cNvSpPr txBox="1"/>
          <p:nvPr/>
        </p:nvSpPr>
        <p:spPr>
          <a:xfrm>
            <a:off x="1" y="1191017"/>
            <a:ext cx="93760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NIRPS main science cases  </a:t>
            </a:r>
          </a:p>
          <a:p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of exoplanets around M dwarfs, active stars and young stars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RV search for planets around M dwarf to image with ELT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and density characterization of transiting exoplanets (mainly from TESS)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Exoplanet atmosphere characterization through transmission spectroscopy at high resolution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Mitigation of stellar activity using chromatic effect + sensitive spectral lines + Zeeman broadening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NIRPS AO guiding camera to identify nearby stellar component and/or rule out blended EBs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term monitoring of Sun observed as a star in both visible +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9">
            <a:extLst>
              <a:ext uri="{FF2B5EF4-FFF2-40B4-BE49-F238E27FC236}">
                <a16:creationId xmlns:a16="http://schemas.microsoft.com/office/drawing/2014/main" id="{579C8479-943C-3D43-A1C3-CFFE4A132C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2958"/>
            <a:ext cx="1736035" cy="109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3">
            <a:extLst>
              <a:ext uri="{FF2B5EF4-FFF2-40B4-BE49-F238E27FC236}">
                <a16:creationId xmlns:a16="http://schemas.microsoft.com/office/drawing/2014/main" id="{2F7DACA6-521D-F34C-AA6F-938D29475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87" y="3952483"/>
            <a:ext cx="89604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8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NIRPS GTO: 725 nights over 5 years since April 1</a:t>
            </a:r>
            <a:r>
              <a:rPr lang="en-GB" sz="2800" b="1" baseline="300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st</a:t>
            </a:r>
            <a:r>
              <a:rPr lang="en-GB" sz="28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2023!</a:t>
            </a:r>
            <a:endParaRPr lang="en-GB" sz="2800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1C4B27-F7DC-3941-B681-6A3D2241BE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943" y="92509"/>
            <a:ext cx="1291139" cy="10985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F0E23CD-A8D9-8146-9C44-EDB299CBD2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32" b="96225" l="2943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8739" y="224356"/>
            <a:ext cx="1290631" cy="8595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34E2345-7688-1441-A857-C41D93E79E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0417" y1="18364" x2="70417" y2="18364"/>
                        <a14:foregroundMark x1="80694" y1="23455" x2="80694" y2="23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640" y="48213"/>
            <a:ext cx="1496035" cy="114280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F3DCB56-8684-2048-993D-075202BA8A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100000" l="0" r="97980">
                        <a14:foregroundMark x1="3030" y1="25625" x2="3030" y2="25625"/>
                        <a14:backgroundMark x1="12121" y1="93125" x2="12121" y2="9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5078" y="85237"/>
            <a:ext cx="689726" cy="986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5676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32B610-755B-2B49-82A9-BE1377939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NIRPS GTO Science Highlights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AAF68F-900A-534A-BC82-C5AAE8A8D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PRV focused on M dwarfs</a:t>
            </a:r>
          </a:p>
          <a:p>
            <a:r>
              <a:rPr lang="en-CA" dirty="0"/>
              <a:t>Time is distributed equally over three work packages</a:t>
            </a:r>
          </a:p>
          <a:p>
            <a:pPr lvl="1"/>
            <a:r>
              <a:rPr lang="en-CA" dirty="0"/>
              <a:t> WP1: blind searches </a:t>
            </a:r>
          </a:p>
          <a:p>
            <a:pPr lvl="1"/>
            <a:r>
              <a:rPr lang="en-CA" dirty="0"/>
              <a:t> WP2: transit follow-up</a:t>
            </a:r>
          </a:p>
          <a:p>
            <a:pPr lvl="1"/>
            <a:r>
              <a:rPr lang="en-CA" dirty="0"/>
              <a:t> WP3: atmospheric characterization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21F0D3-8BEA-2848-7353-B1C6FF1D5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87" y="3952483"/>
            <a:ext cx="89604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8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NIRPS GTO: 725 nights over 5 years since April 1</a:t>
            </a:r>
            <a:r>
              <a:rPr lang="en-GB" sz="2800" b="1" baseline="300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st</a:t>
            </a:r>
            <a:r>
              <a:rPr lang="en-GB" sz="2800" b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2023!</a:t>
            </a:r>
            <a:endParaRPr lang="en-GB" sz="2800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04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5C55A8-971B-A247-BC3E-490DCE677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3600" dirty="0"/>
              <a:t>WP1 – RV searches</a:t>
            </a:r>
            <a:br>
              <a:rPr lang="en-CA" dirty="0"/>
            </a:br>
            <a:r>
              <a:rPr lang="en-CA" sz="2000" dirty="0"/>
              <a:t>Coordinator: Lucille Mignon &amp; Xavier </a:t>
            </a:r>
            <a:r>
              <a:rPr lang="en-CA" sz="2000" dirty="0" err="1"/>
              <a:t>Delfosse</a:t>
            </a:r>
            <a:endParaRPr lang="en-CA" sz="2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D8A083-01E4-6C42-8383-344B154E4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2000" dirty="0">
                <a:effectLst/>
                <a:latin typeface="Helvetica" pitchFamily="2" charset="0"/>
              </a:rPr>
              <a:t>A </a:t>
            </a:r>
            <a:r>
              <a:rPr lang="fr-CA" sz="2000" dirty="0" err="1">
                <a:effectLst/>
                <a:latin typeface="Helvetica" pitchFamily="2" charset="0"/>
              </a:rPr>
              <a:t>census</a:t>
            </a:r>
            <a:r>
              <a:rPr lang="fr-CA" sz="2000" dirty="0">
                <a:effectLst/>
                <a:latin typeface="Helvetica" pitchFamily="2" charset="0"/>
              </a:rPr>
              <a:t> of the </a:t>
            </a:r>
            <a:r>
              <a:rPr lang="fr-CA" sz="2000" dirty="0" err="1">
                <a:effectLst/>
                <a:latin typeface="Helvetica" pitchFamily="2" charset="0"/>
              </a:rPr>
              <a:t>planetary</a:t>
            </a:r>
            <a:r>
              <a:rPr lang="fr-CA" sz="2000" dirty="0">
                <a:effectLst/>
                <a:latin typeface="Helvetica" pitchFamily="2" charset="0"/>
              </a:rPr>
              <a:t> system in the Solar </a:t>
            </a:r>
            <a:r>
              <a:rPr lang="fr-CA" sz="2000" dirty="0" err="1">
                <a:effectLst/>
                <a:latin typeface="Helvetica" pitchFamily="2" charset="0"/>
              </a:rPr>
              <a:t>Neighbourhood</a:t>
            </a:r>
            <a:endParaRPr lang="fr-CA" sz="2000" dirty="0">
              <a:latin typeface="Helvetica" pitchFamily="2" charset="0"/>
            </a:endParaRPr>
          </a:p>
          <a:p>
            <a:pPr lvl="1"/>
            <a:r>
              <a:rPr lang="fr-CA" sz="1700" dirty="0">
                <a:latin typeface="Helvetica" pitchFamily="2" charset="0"/>
              </a:rPr>
              <a:t>Imaging </a:t>
            </a:r>
            <a:r>
              <a:rPr lang="fr-CA" sz="1700" dirty="0" err="1">
                <a:latin typeface="Helvetica" pitchFamily="2" charset="0"/>
              </a:rPr>
              <a:t>target</a:t>
            </a:r>
            <a:r>
              <a:rPr lang="fr-CA" sz="1700" dirty="0">
                <a:latin typeface="Helvetica" pitchFamily="2" charset="0"/>
              </a:rPr>
              <a:t> for the ELT (ANDES </a:t>
            </a:r>
            <a:r>
              <a:rPr lang="fr-CA" sz="1700" dirty="0" err="1">
                <a:latin typeface="Helvetica" pitchFamily="2" charset="0"/>
              </a:rPr>
              <a:t>currently</a:t>
            </a:r>
            <a:r>
              <a:rPr lang="fr-CA" sz="1700" dirty="0">
                <a:latin typeface="Helvetica" pitchFamily="2" charset="0"/>
              </a:rPr>
              <a:t> in PDR)</a:t>
            </a:r>
            <a:endParaRPr lang="fr-CA" sz="1700" dirty="0">
              <a:effectLst/>
              <a:latin typeface="Helvetica" pitchFamily="2" charset="0"/>
            </a:endParaRPr>
          </a:p>
          <a:p>
            <a:r>
              <a:rPr lang="fr-CA" sz="2000" dirty="0">
                <a:effectLst/>
                <a:latin typeface="Helvetica" pitchFamily="2" charset="0"/>
              </a:rPr>
              <a:t>GAUCHO : </a:t>
            </a:r>
            <a:r>
              <a:rPr lang="fr-CA" sz="2000" dirty="0" err="1">
                <a:effectLst/>
                <a:latin typeface="Helvetica" pitchFamily="2" charset="0"/>
              </a:rPr>
              <a:t>Grasping</a:t>
            </a:r>
            <a:r>
              <a:rPr lang="fr-CA" sz="2000" dirty="0">
                <a:effectLst/>
                <a:latin typeface="Helvetica" pitchFamily="2" charset="0"/>
              </a:rPr>
              <a:t> </a:t>
            </a:r>
            <a:r>
              <a:rPr lang="fr-CA" sz="2000" dirty="0" err="1">
                <a:effectLst/>
                <a:latin typeface="Helvetica" pitchFamily="2" charset="0"/>
              </a:rPr>
              <a:t>exoplanet</a:t>
            </a:r>
            <a:r>
              <a:rPr lang="fr-CA" sz="2000" dirty="0">
                <a:effectLst/>
                <a:latin typeface="Helvetica" pitchFamily="2" charset="0"/>
              </a:rPr>
              <a:t> Architectures in </a:t>
            </a:r>
            <a:r>
              <a:rPr lang="fr-CA" sz="2000" dirty="0" err="1">
                <a:effectLst/>
                <a:latin typeface="Helvetica" pitchFamily="2" charset="0"/>
              </a:rPr>
              <a:t>UltraCool</a:t>
            </a:r>
            <a:r>
              <a:rPr lang="fr-CA" sz="2000" dirty="0">
                <a:effectLst/>
                <a:latin typeface="Helvetica" pitchFamily="2" charset="0"/>
              </a:rPr>
              <a:t> Hosts</a:t>
            </a:r>
          </a:p>
          <a:p>
            <a:r>
              <a:rPr lang="fr-CA" sz="2000" dirty="0">
                <a:effectLst/>
                <a:latin typeface="Helvetica" pitchFamily="2" charset="0"/>
              </a:rPr>
              <a:t>PACAMARA: </a:t>
            </a:r>
            <a:r>
              <a:rPr lang="fr-CA" sz="2000" dirty="0" err="1">
                <a:effectLst/>
                <a:latin typeface="Helvetica" pitchFamily="2" charset="0"/>
              </a:rPr>
              <a:t>Probing</a:t>
            </a:r>
            <a:r>
              <a:rPr lang="fr-CA" sz="2000" dirty="0">
                <a:effectLst/>
                <a:latin typeface="Helvetica" pitchFamily="2" charset="0"/>
              </a:rPr>
              <a:t> Age-</a:t>
            </a:r>
            <a:r>
              <a:rPr lang="fr-CA" sz="2000" dirty="0" err="1">
                <a:effectLst/>
                <a:latin typeface="Helvetica" pitchFamily="2" charset="0"/>
              </a:rPr>
              <a:t>CAlibrated</a:t>
            </a:r>
            <a:r>
              <a:rPr lang="fr-CA" sz="2000" dirty="0">
                <a:effectLst/>
                <a:latin typeface="Helvetica" pitchFamily="2" charset="0"/>
              </a:rPr>
              <a:t> M </a:t>
            </a:r>
            <a:r>
              <a:rPr lang="fr-CA" sz="2000" dirty="0" err="1">
                <a:effectLst/>
                <a:latin typeface="Helvetica" pitchFamily="2" charset="0"/>
              </a:rPr>
              <a:t>dwARfs</a:t>
            </a:r>
            <a:r>
              <a:rPr lang="fr-CA" sz="2000" dirty="0">
                <a:effectLst/>
                <a:latin typeface="Helvetica" pitchFamily="2" charset="0"/>
              </a:rPr>
              <a:t> for </a:t>
            </a:r>
            <a:r>
              <a:rPr lang="fr-CA" sz="2000" dirty="0" err="1">
                <a:effectLst/>
                <a:latin typeface="Helvetica" pitchFamily="2" charset="0"/>
              </a:rPr>
              <a:t>exoplAnets</a:t>
            </a:r>
            <a:endParaRPr lang="fr-CA" sz="2000" dirty="0">
              <a:effectLst/>
              <a:latin typeface="Helvetica" pitchFamily="2" charset="0"/>
            </a:endParaRPr>
          </a:p>
          <a:p>
            <a:r>
              <a:rPr lang="fr-CA" sz="2000" dirty="0">
                <a:latin typeface="Helvetica" pitchFamily="2" charset="0"/>
              </a:rPr>
              <a:t>…</a:t>
            </a:r>
            <a:endParaRPr lang="fr-CA" sz="2000" dirty="0">
              <a:effectLst/>
              <a:latin typeface="Helvetica" pitchFamily="2" charset="0"/>
            </a:endParaRPr>
          </a:p>
          <a:p>
            <a:endParaRPr lang="fr-CA" sz="2000" dirty="0">
              <a:effectLst/>
              <a:latin typeface="Helvetica" pitchFamily="2" charset="0"/>
            </a:endParaRPr>
          </a:p>
          <a:p>
            <a:endParaRPr lang="fr-CA" sz="1400" dirty="0">
              <a:effectLst/>
              <a:latin typeface="Helvetica" pitchFamily="2" charset="0"/>
            </a:endParaRPr>
          </a:p>
          <a:p>
            <a:endParaRPr lang="fr-CA" sz="1400" dirty="0">
              <a:effectLst/>
              <a:latin typeface="Helvetica" pitchFamily="2" charset="0"/>
            </a:endParaRPr>
          </a:p>
          <a:p>
            <a:endParaRPr lang="en-CA" sz="1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F07458-6537-774E-971D-CF66531BB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578" y="2781525"/>
            <a:ext cx="3046852" cy="22023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67E4385-AA5D-E744-BFFB-95F69A93B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022" y="2721473"/>
            <a:ext cx="2624979" cy="22160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B264660-25BF-E041-A6BA-5FF753D53DD9}"/>
              </a:ext>
            </a:extLst>
          </p:cNvPr>
          <p:cNvSpPr txBox="1"/>
          <p:nvPr/>
        </p:nvSpPr>
        <p:spPr>
          <a:xfrm>
            <a:off x="7570331" y="2571432"/>
            <a:ext cx="6783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AD Leo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60FA4F2-7100-8246-9EED-316870839234}"/>
              </a:ext>
            </a:extLst>
          </p:cNvPr>
          <p:cNvSpPr txBox="1"/>
          <p:nvPr/>
        </p:nvSpPr>
        <p:spPr>
          <a:xfrm>
            <a:off x="7570331" y="4894501"/>
            <a:ext cx="1666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Carmona et al (2023)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C6D9688-3470-354E-9C85-50DA6CF19AD4}"/>
              </a:ext>
            </a:extLst>
          </p:cNvPr>
          <p:cNvSpPr txBox="1"/>
          <p:nvPr/>
        </p:nvSpPr>
        <p:spPr>
          <a:xfrm>
            <a:off x="3645812" y="4886000"/>
            <a:ext cx="17833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Credit: Etienne </a:t>
            </a:r>
            <a:r>
              <a:rPr lang="en-CA" dirty="0" err="1"/>
              <a:t>Artigau</a:t>
            </a:r>
            <a:endParaRPr lang="en-CA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EA06573-1E5A-D4EC-CEF6-703EAA4A3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8" y="3497066"/>
            <a:ext cx="991230" cy="1486845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66BDE6B-A315-5C93-660C-4EC0266AE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553" y="3497067"/>
            <a:ext cx="991230" cy="1486845"/>
          </a:xfrm>
          <a:prstGeom prst="ellipse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6A3CE44-F58D-43FD-B6ED-9C9153DCD08B}"/>
              </a:ext>
            </a:extLst>
          </p:cNvPr>
          <p:cNvSpPr txBox="1"/>
          <p:nvPr/>
        </p:nvSpPr>
        <p:spPr>
          <a:xfrm>
            <a:off x="0" y="3101788"/>
            <a:ext cx="253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/>
              <a:t>CRAQ students involved:</a:t>
            </a:r>
          </a:p>
        </p:txBody>
      </p:sp>
    </p:spTree>
    <p:extLst>
      <p:ext uri="{BB962C8B-B14F-4D97-AF65-F5344CB8AC3E}">
        <p14:creationId xmlns:p14="http://schemas.microsoft.com/office/powerpoint/2010/main" val="1841927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5C55A8-971B-A247-BC3E-490DCE677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2700" dirty="0"/>
              <a:t>WP2 – Mass characterization of exoplanets transiting M dwarfs </a:t>
            </a:r>
            <a:br>
              <a:rPr lang="en-CA" dirty="0"/>
            </a:br>
            <a:r>
              <a:rPr lang="en-CA" sz="2000" dirty="0"/>
              <a:t>Coordinators: F. </a:t>
            </a:r>
            <a:r>
              <a:rPr lang="en-CA" sz="2000" dirty="0" err="1"/>
              <a:t>Bouchy</a:t>
            </a:r>
            <a:r>
              <a:rPr lang="en-CA" sz="2000" dirty="0"/>
              <a:t> &amp; R. Doyon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D8A083-01E4-6C42-8383-344B154E4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7746"/>
            <a:ext cx="8229600" cy="3394472"/>
          </a:xfrm>
        </p:spPr>
        <p:txBody>
          <a:bodyPr>
            <a:normAutofit/>
          </a:bodyPr>
          <a:lstStyle/>
          <a:p>
            <a:r>
              <a:rPr lang="fr-CA" sz="1400" dirty="0" err="1">
                <a:effectLst/>
                <a:latin typeface="Helvetica" pitchFamily="2" charset="0"/>
              </a:rPr>
              <a:t>Occurence</a:t>
            </a:r>
            <a:r>
              <a:rPr lang="fr-CA" sz="1400" dirty="0">
                <a:effectLst/>
                <a:latin typeface="Helvetica" pitchFamily="2" charset="0"/>
              </a:rPr>
              <a:t> of </a:t>
            </a:r>
            <a:r>
              <a:rPr lang="fr-CA" sz="1400" dirty="0" err="1">
                <a:effectLst/>
                <a:latin typeface="Helvetica" pitchFamily="2" charset="0"/>
              </a:rPr>
              <a:t>giant</a:t>
            </a:r>
            <a:r>
              <a:rPr lang="fr-CA" sz="1400" dirty="0">
                <a:effectLst/>
                <a:latin typeface="Helvetica" pitchFamily="2" charset="0"/>
              </a:rPr>
              <a:t> </a:t>
            </a:r>
            <a:r>
              <a:rPr lang="fr-CA" sz="1400" dirty="0" err="1">
                <a:effectLst/>
                <a:latin typeface="Helvetica" pitchFamily="2" charset="0"/>
              </a:rPr>
              <a:t>exoplanets</a:t>
            </a:r>
            <a:r>
              <a:rPr lang="fr-CA" sz="1400" dirty="0">
                <a:effectLst/>
                <a:latin typeface="Helvetica" pitchFamily="2" charset="0"/>
              </a:rPr>
              <a:t> </a:t>
            </a:r>
            <a:r>
              <a:rPr lang="fr-CA" sz="1400" dirty="0" err="1">
                <a:effectLst/>
                <a:latin typeface="Helvetica" pitchFamily="2" charset="0"/>
              </a:rPr>
              <a:t>around</a:t>
            </a:r>
            <a:r>
              <a:rPr lang="fr-CA" sz="1400" dirty="0">
                <a:effectLst/>
                <a:latin typeface="Helvetica" pitchFamily="2" charset="0"/>
              </a:rPr>
              <a:t> M </a:t>
            </a:r>
            <a:r>
              <a:rPr lang="fr-CA" sz="1400" dirty="0" err="1">
                <a:effectLst/>
                <a:latin typeface="Helvetica" pitchFamily="2" charset="0"/>
              </a:rPr>
              <a:t>dwarfs</a:t>
            </a:r>
            <a:endParaRPr lang="fr-CA" sz="1400" dirty="0">
              <a:effectLst/>
              <a:latin typeface="Helvetica" pitchFamily="2" charset="0"/>
            </a:endParaRPr>
          </a:p>
          <a:p>
            <a:r>
              <a:rPr lang="fr-CA" sz="1400" dirty="0" err="1">
                <a:effectLst/>
                <a:latin typeface="Helvetica" pitchFamily="2" charset="0"/>
              </a:rPr>
              <a:t>Density</a:t>
            </a:r>
            <a:r>
              <a:rPr lang="fr-CA" sz="1400" dirty="0">
                <a:effectLst/>
                <a:latin typeface="Helvetica" pitchFamily="2" charset="0"/>
              </a:rPr>
              <a:t> and composition of super-</a:t>
            </a:r>
            <a:r>
              <a:rPr lang="fr-CA" sz="1400" dirty="0" err="1">
                <a:effectLst/>
                <a:latin typeface="Helvetica" pitchFamily="2" charset="0"/>
              </a:rPr>
              <a:t>Earth</a:t>
            </a:r>
            <a:r>
              <a:rPr lang="fr-CA" sz="1400" dirty="0">
                <a:effectLst/>
                <a:latin typeface="Helvetica" pitchFamily="2" charset="0"/>
              </a:rPr>
              <a:t> and </a:t>
            </a:r>
            <a:r>
              <a:rPr lang="fr-CA" sz="1400" dirty="0" err="1">
                <a:effectLst/>
                <a:latin typeface="Helvetica" pitchFamily="2" charset="0"/>
              </a:rPr>
              <a:t>sub</a:t>
            </a:r>
            <a:r>
              <a:rPr lang="fr-CA" sz="1400" dirty="0">
                <a:effectLst/>
                <a:latin typeface="Helvetica" pitchFamily="2" charset="0"/>
              </a:rPr>
              <a:t>-Neptunes </a:t>
            </a:r>
            <a:r>
              <a:rPr lang="fr-CA" sz="1400" dirty="0" err="1">
                <a:effectLst/>
                <a:latin typeface="Helvetica" pitchFamily="2" charset="0"/>
              </a:rPr>
              <a:t>around</a:t>
            </a:r>
            <a:r>
              <a:rPr lang="fr-CA" sz="1400" dirty="0">
                <a:effectLst/>
                <a:latin typeface="Helvetica" pitchFamily="2" charset="0"/>
              </a:rPr>
              <a:t> M </a:t>
            </a:r>
            <a:r>
              <a:rPr lang="fr-CA" sz="1400" dirty="0" err="1">
                <a:effectLst/>
                <a:latin typeface="Helvetica" pitchFamily="2" charset="0"/>
              </a:rPr>
              <a:t>dwarfs</a:t>
            </a:r>
            <a:endParaRPr lang="fr-CA" sz="1400" dirty="0">
              <a:effectLst/>
              <a:latin typeface="Helvetica" pitchFamily="2" charset="0"/>
            </a:endParaRPr>
          </a:p>
          <a:p>
            <a:r>
              <a:rPr lang="fr-CA" sz="1400" dirty="0">
                <a:effectLst/>
                <a:latin typeface="Helvetica" pitchFamily="2" charset="0"/>
              </a:rPr>
              <a:t>The radius </a:t>
            </a:r>
            <a:r>
              <a:rPr lang="fr-CA" sz="1400" dirty="0" err="1">
                <a:effectLst/>
                <a:latin typeface="Helvetica" pitchFamily="2" charset="0"/>
              </a:rPr>
              <a:t>valley</a:t>
            </a:r>
            <a:r>
              <a:rPr lang="fr-CA" sz="1400" dirty="0">
                <a:effectLst/>
                <a:latin typeface="Helvetica" pitchFamily="2" charset="0"/>
              </a:rPr>
              <a:t> as a key tracer of </a:t>
            </a:r>
            <a:r>
              <a:rPr lang="fr-CA" sz="1400" dirty="0" err="1">
                <a:effectLst/>
                <a:latin typeface="Helvetica" pitchFamily="2" charset="0"/>
              </a:rPr>
              <a:t>planet</a:t>
            </a:r>
            <a:r>
              <a:rPr lang="fr-CA" sz="1400" dirty="0">
                <a:effectLst/>
                <a:latin typeface="Helvetica" pitchFamily="2" charset="0"/>
              </a:rPr>
              <a:t> formation and </a:t>
            </a:r>
            <a:r>
              <a:rPr lang="fr-CA" sz="1400" dirty="0" err="1">
                <a:effectLst/>
                <a:latin typeface="Helvetica" pitchFamily="2" charset="0"/>
              </a:rPr>
              <a:t>evolution</a:t>
            </a:r>
            <a:endParaRPr lang="fr-CA" sz="1400" dirty="0">
              <a:effectLst/>
              <a:latin typeface="Helvetica" pitchFamily="2" charset="0"/>
            </a:endParaRPr>
          </a:p>
          <a:p>
            <a:r>
              <a:rPr lang="fr-CA" sz="1400" dirty="0" err="1">
                <a:effectLst/>
                <a:latin typeface="Helvetica" pitchFamily="2" charset="0"/>
              </a:rPr>
              <a:t>Iron</a:t>
            </a:r>
            <a:r>
              <a:rPr lang="fr-CA" sz="1400" dirty="0">
                <a:effectLst/>
                <a:latin typeface="Helvetica" pitchFamily="2" charset="0"/>
              </a:rPr>
              <a:t> </a:t>
            </a:r>
            <a:r>
              <a:rPr lang="fr-CA" sz="1400" dirty="0" err="1">
                <a:latin typeface="Helvetica" pitchFamily="2" charset="0"/>
              </a:rPr>
              <a:t>c</a:t>
            </a:r>
            <a:r>
              <a:rPr lang="fr-CA" sz="1400" dirty="0" err="1">
                <a:effectLst/>
                <a:latin typeface="Helvetica" pitchFamily="2" charset="0"/>
              </a:rPr>
              <a:t>ore</a:t>
            </a:r>
            <a:r>
              <a:rPr lang="fr-CA" sz="1400" dirty="0">
                <a:effectLst/>
                <a:latin typeface="Helvetica" pitchFamily="2" charset="0"/>
              </a:rPr>
              <a:t> mass </a:t>
            </a:r>
            <a:r>
              <a:rPr lang="fr-CA" sz="1400" dirty="0">
                <a:latin typeface="Helvetica" pitchFamily="2" charset="0"/>
              </a:rPr>
              <a:t>f</a:t>
            </a:r>
            <a:r>
              <a:rPr lang="fr-CA" sz="1400" dirty="0">
                <a:effectLst/>
                <a:latin typeface="Helvetica" pitchFamily="2" charset="0"/>
              </a:rPr>
              <a:t>raction of </a:t>
            </a:r>
            <a:r>
              <a:rPr lang="fr-CA" sz="1400" dirty="0" err="1">
                <a:effectLst/>
                <a:latin typeface="Helvetica" pitchFamily="2" charset="0"/>
              </a:rPr>
              <a:t>rocky</a:t>
            </a:r>
            <a:r>
              <a:rPr lang="fr-CA" sz="1400" dirty="0">
                <a:effectLst/>
                <a:latin typeface="Helvetica" pitchFamily="2" charset="0"/>
              </a:rPr>
              <a:t> </a:t>
            </a:r>
            <a:r>
              <a:rPr lang="fr-CA" sz="1400" dirty="0" err="1">
                <a:effectLst/>
                <a:latin typeface="Helvetica" pitchFamily="2" charset="0"/>
              </a:rPr>
              <a:t>planets</a:t>
            </a:r>
            <a:endParaRPr lang="fr-CA" sz="1400" dirty="0">
              <a:effectLst/>
              <a:latin typeface="Helvetica" pitchFamily="2" charset="0"/>
            </a:endParaRPr>
          </a:p>
          <a:p>
            <a:r>
              <a:rPr lang="fr-CA" sz="1400" dirty="0" err="1">
                <a:effectLst/>
                <a:latin typeface="Helvetica" pitchFamily="2" charset="0"/>
              </a:rPr>
              <a:t>Exploring</a:t>
            </a:r>
            <a:r>
              <a:rPr lang="fr-CA" sz="1400" dirty="0">
                <a:effectLst/>
                <a:latin typeface="Helvetica" pitchFamily="2" charset="0"/>
              </a:rPr>
              <a:t> the </a:t>
            </a:r>
            <a:r>
              <a:rPr lang="fr-CA" sz="1400" dirty="0" err="1">
                <a:latin typeface="Helvetica" pitchFamily="2" charset="0"/>
              </a:rPr>
              <a:t>d</a:t>
            </a:r>
            <a:r>
              <a:rPr lang="fr-CA" sz="1400" dirty="0" err="1">
                <a:effectLst/>
                <a:latin typeface="Helvetica" pitchFamily="2" charset="0"/>
              </a:rPr>
              <a:t>iversity</a:t>
            </a:r>
            <a:r>
              <a:rPr lang="fr-CA" sz="1400" dirty="0">
                <a:effectLst/>
                <a:latin typeface="Helvetica" pitchFamily="2" charset="0"/>
              </a:rPr>
              <a:t> </a:t>
            </a:r>
            <a:r>
              <a:rPr lang="fr-CA" sz="1400" dirty="0">
                <a:latin typeface="Helvetica" pitchFamily="2" charset="0"/>
              </a:rPr>
              <a:t>of </a:t>
            </a:r>
            <a:r>
              <a:rPr lang="fr-CA" sz="1400" dirty="0" err="1">
                <a:latin typeface="Helvetica" pitchFamily="2" charset="0"/>
              </a:rPr>
              <a:t>t</a:t>
            </a:r>
            <a:r>
              <a:rPr lang="fr-CA" sz="1400" dirty="0" err="1">
                <a:effectLst/>
                <a:latin typeface="Helvetica" pitchFamily="2" charset="0"/>
              </a:rPr>
              <a:t>ransiting</a:t>
            </a:r>
            <a:r>
              <a:rPr lang="fr-CA" sz="1400" dirty="0">
                <a:effectLst/>
                <a:latin typeface="Helvetica" pitchFamily="2" charset="0"/>
              </a:rPr>
              <a:t> </a:t>
            </a:r>
            <a:r>
              <a:rPr lang="fr-CA" sz="1400" dirty="0" err="1">
                <a:effectLst/>
                <a:latin typeface="Helvetica" pitchFamily="2" charset="0"/>
              </a:rPr>
              <a:t>exoplanets</a:t>
            </a:r>
            <a:r>
              <a:rPr lang="fr-CA" sz="1400" dirty="0">
                <a:effectLst/>
                <a:latin typeface="Helvetica" pitchFamily="2" charset="0"/>
              </a:rPr>
              <a:t> </a:t>
            </a:r>
            <a:r>
              <a:rPr lang="fr-CA" sz="1400" dirty="0" err="1">
                <a:effectLst/>
                <a:latin typeface="Helvetica" pitchFamily="2" charset="0"/>
              </a:rPr>
              <a:t>within</a:t>
            </a:r>
            <a:r>
              <a:rPr lang="fr-CA" sz="1400" dirty="0">
                <a:effectLst/>
                <a:latin typeface="Helvetica" pitchFamily="2" charset="0"/>
              </a:rPr>
              <a:t> the Habitable Zone</a:t>
            </a:r>
          </a:p>
          <a:p>
            <a:r>
              <a:rPr lang="fr-CA" sz="1400" dirty="0" err="1">
                <a:latin typeface="Helvetica" pitchFamily="2" charset="0"/>
              </a:rPr>
              <a:t>Architechture</a:t>
            </a:r>
            <a:r>
              <a:rPr lang="fr-CA" sz="1400" dirty="0">
                <a:latin typeface="Helvetica" pitchFamily="2" charset="0"/>
              </a:rPr>
              <a:t> of m</a:t>
            </a:r>
            <a:r>
              <a:rPr lang="fr-CA" sz="1400" dirty="0">
                <a:effectLst/>
                <a:latin typeface="Helvetica" pitchFamily="2" charset="0"/>
              </a:rPr>
              <a:t>ulti-</a:t>
            </a:r>
            <a:r>
              <a:rPr lang="fr-CA" sz="1400" dirty="0" err="1">
                <a:effectLst/>
                <a:latin typeface="Helvetica" pitchFamily="2" charset="0"/>
              </a:rPr>
              <a:t>planetary</a:t>
            </a:r>
            <a:r>
              <a:rPr lang="fr-CA" sz="1400" dirty="0">
                <a:effectLst/>
                <a:latin typeface="Helvetica" pitchFamily="2" charset="0"/>
              </a:rPr>
              <a:t> </a:t>
            </a:r>
            <a:r>
              <a:rPr lang="fr-CA" sz="1400" dirty="0" err="1">
                <a:effectLst/>
                <a:latin typeface="Helvetica" pitchFamily="2" charset="0"/>
              </a:rPr>
              <a:t>systems</a:t>
            </a:r>
            <a:r>
              <a:rPr lang="fr-CA" sz="1400" dirty="0">
                <a:effectLst/>
                <a:latin typeface="Helvetica" pitchFamily="2" charset="0"/>
              </a:rPr>
              <a:t> as a test of </a:t>
            </a:r>
            <a:r>
              <a:rPr lang="fr-CA" sz="1400" dirty="0" err="1">
                <a:effectLst/>
                <a:latin typeface="Helvetica" pitchFamily="2" charset="0"/>
              </a:rPr>
              <a:t>planet</a:t>
            </a:r>
            <a:r>
              <a:rPr lang="fr-CA" sz="1400" dirty="0">
                <a:effectLst/>
                <a:latin typeface="Helvetica" pitchFamily="2" charset="0"/>
              </a:rPr>
              <a:t> formation </a:t>
            </a:r>
            <a:r>
              <a:rPr lang="fr-CA" sz="1400" dirty="0" err="1">
                <a:effectLst/>
                <a:latin typeface="Helvetica" pitchFamily="2" charset="0"/>
              </a:rPr>
              <a:t>theories</a:t>
            </a:r>
            <a:endParaRPr lang="fr-CA" sz="1400" dirty="0">
              <a:effectLst/>
              <a:latin typeface="Helvetica" pitchFamily="2" charset="0"/>
            </a:endParaRPr>
          </a:p>
          <a:p>
            <a:r>
              <a:rPr lang="fr-CA" sz="1400" dirty="0">
                <a:effectLst/>
                <a:latin typeface="Helvetica" pitchFamily="2" charset="0"/>
              </a:rPr>
              <a:t>Young </a:t>
            </a:r>
            <a:r>
              <a:rPr lang="fr-CA" sz="1400" dirty="0" err="1">
                <a:effectLst/>
                <a:latin typeface="Helvetica" pitchFamily="2" charset="0"/>
              </a:rPr>
              <a:t>planets</a:t>
            </a:r>
            <a:r>
              <a:rPr lang="fr-CA" sz="1400" dirty="0">
                <a:effectLst/>
                <a:latin typeface="Helvetica" pitchFamily="2" charset="0"/>
              </a:rPr>
              <a:t> </a:t>
            </a:r>
            <a:r>
              <a:rPr lang="fr-CA" sz="1400" dirty="0" err="1">
                <a:effectLst/>
                <a:latin typeface="Helvetica" pitchFamily="2" charset="0"/>
              </a:rPr>
              <a:t>transiting</a:t>
            </a:r>
            <a:r>
              <a:rPr lang="fr-CA" sz="1400" dirty="0">
                <a:effectLst/>
                <a:latin typeface="Helvetica" pitchFamily="2" charset="0"/>
              </a:rPr>
              <a:t> M </a:t>
            </a:r>
            <a:r>
              <a:rPr lang="fr-CA" sz="1400" dirty="0" err="1">
                <a:effectLst/>
                <a:latin typeface="Helvetica" pitchFamily="2" charset="0"/>
              </a:rPr>
              <a:t>dwarf</a:t>
            </a:r>
            <a:endParaRPr lang="fr-CA" sz="1400" dirty="0">
              <a:effectLst/>
              <a:latin typeface="Helvetica" pitchFamily="2" charset="0"/>
            </a:endParaRPr>
          </a:p>
          <a:p>
            <a:r>
              <a:rPr lang="fr-CA" sz="1400" dirty="0">
                <a:latin typeface="Helvetica" pitchFamily="2" charset="0"/>
              </a:rPr>
              <a:t>…</a:t>
            </a:r>
            <a:endParaRPr lang="fr-CA" sz="1400" dirty="0">
              <a:effectLst/>
              <a:latin typeface="Helvetica" pitchFamily="2" charset="0"/>
            </a:endParaRPr>
          </a:p>
          <a:p>
            <a:endParaRPr lang="fr-CA" sz="1400" dirty="0">
              <a:latin typeface="Helvetica" pitchFamily="2" charset="0"/>
            </a:endParaRPr>
          </a:p>
          <a:p>
            <a:pPr marL="0" indent="0">
              <a:buNone/>
            </a:pPr>
            <a:endParaRPr lang="fr-CA" sz="1400" dirty="0">
              <a:effectLst/>
              <a:latin typeface="Helvetica" pitchFamily="2" charset="0"/>
            </a:endParaRPr>
          </a:p>
          <a:p>
            <a:endParaRPr lang="fr-CA" sz="1400" dirty="0">
              <a:effectLst/>
              <a:latin typeface="Helvetica" pitchFamily="2" charset="0"/>
            </a:endParaRPr>
          </a:p>
          <a:p>
            <a:endParaRPr lang="fr-CA" sz="1400" dirty="0">
              <a:effectLst/>
              <a:latin typeface="Helvetica" pitchFamily="2" charset="0"/>
            </a:endParaRPr>
          </a:p>
          <a:p>
            <a:endParaRPr lang="fr-CA" sz="1400" dirty="0">
              <a:effectLst/>
              <a:latin typeface="Helvetica" pitchFamily="2" charset="0"/>
            </a:endParaRPr>
          </a:p>
          <a:p>
            <a:endParaRPr lang="fr-CA" sz="1400" dirty="0">
              <a:effectLst/>
              <a:latin typeface="Helvetica" pitchFamily="2" charset="0"/>
            </a:endParaRPr>
          </a:p>
          <a:p>
            <a:endParaRPr lang="fr-CA" sz="1400" dirty="0">
              <a:effectLst/>
              <a:latin typeface="Helvetica" pitchFamily="2" charset="0"/>
            </a:endParaRPr>
          </a:p>
          <a:p>
            <a:endParaRPr lang="fr-CA" sz="1400" dirty="0">
              <a:effectLst/>
              <a:latin typeface="Helvetica" pitchFamily="2" charset="0"/>
            </a:endParaRPr>
          </a:p>
          <a:p>
            <a:endParaRPr lang="fr-CA" sz="1400" dirty="0">
              <a:effectLst/>
              <a:latin typeface="Helvetica" pitchFamily="2" charset="0"/>
            </a:endParaRPr>
          </a:p>
          <a:p>
            <a:endParaRPr lang="en-CA" sz="1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3F8F6C-CA29-1B4F-B8C9-80AAB470E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128285"/>
            <a:ext cx="2296529" cy="18760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2A6E2D-BDFF-5E42-B886-9C046A91F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741" y="3199010"/>
            <a:ext cx="2673667" cy="183827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2F1FC32-ECB5-244C-BC75-51DF934B14CB}"/>
              </a:ext>
            </a:extLst>
          </p:cNvPr>
          <p:cNvSpPr txBox="1"/>
          <p:nvPr/>
        </p:nvSpPr>
        <p:spPr>
          <a:xfrm>
            <a:off x="3724103" y="2898928"/>
            <a:ext cx="18190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Credit: Charles Cadieux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6BA9174-4042-C036-EEFA-46F43F499A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937" y="3294206"/>
            <a:ext cx="991230" cy="1486845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73470CA-0A4A-F667-6A49-802E21B13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6042" y="3294207"/>
            <a:ext cx="991230" cy="1486845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36B8481-6619-D779-C07E-BDEA662144BD}"/>
              </a:ext>
            </a:extLst>
          </p:cNvPr>
          <p:cNvSpPr txBox="1"/>
          <p:nvPr/>
        </p:nvSpPr>
        <p:spPr>
          <a:xfrm>
            <a:off x="6407489" y="2898928"/>
            <a:ext cx="253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/>
              <a:t>CRAQ students involved:</a:t>
            </a:r>
          </a:p>
        </p:txBody>
      </p:sp>
    </p:spTree>
    <p:extLst>
      <p:ext uri="{BB962C8B-B14F-4D97-AF65-F5344CB8AC3E}">
        <p14:creationId xmlns:p14="http://schemas.microsoft.com/office/powerpoint/2010/main" val="2515019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5C55A8-971B-A247-BC3E-490DCE677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WP3 – Atmospheric characterization</a:t>
            </a:r>
            <a:br>
              <a:rPr lang="en-CA" dirty="0"/>
            </a:br>
            <a:r>
              <a:rPr lang="en-CA" sz="2000" dirty="0"/>
              <a:t>Coordinator: Romain </a:t>
            </a:r>
            <a:r>
              <a:rPr lang="en-CA" sz="2000" dirty="0" err="1"/>
              <a:t>Allart</a:t>
            </a:r>
            <a:endParaRPr lang="en-CA" sz="2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D8A083-01E4-6C42-8383-344B154E4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1400" dirty="0">
                <a:latin typeface="Helvetica" pitchFamily="2" charset="0"/>
              </a:rPr>
              <a:t>T</a:t>
            </a:r>
            <a:r>
              <a:rPr lang="fr-CA" sz="1400" dirty="0">
                <a:effectLst/>
                <a:latin typeface="Helvetica" pitchFamily="2" charset="0"/>
              </a:rPr>
              <a:t>ransmission </a:t>
            </a:r>
            <a:r>
              <a:rPr lang="fr-CA" sz="1400" dirty="0" err="1">
                <a:effectLst/>
                <a:latin typeface="Helvetica" pitchFamily="2" charset="0"/>
              </a:rPr>
              <a:t>spectroscopic</a:t>
            </a:r>
            <a:r>
              <a:rPr lang="fr-CA" sz="1400" dirty="0">
                <a:effectLst/>
                <a:latin typeface="Helvetica" pitchFamily="2" charset="0"/>
              </a:rPr>
              <a:t> </a:t>
            </a:r>
            <a:r>
              <a:rPr lang="fr-CA" sz="1400" dirty="0" err="1">
                <a:effectLst/>
                <a:latin typeface="Helvetica" pitchFamily="2" charset="0"/>
              </a:rPr>
              <a:t>survey</a:t>
            </a:r>
            <a:r>
              <a:rPr lang="fr-CA" sz="1400" dirty="0">
                <a:effectLst/>
                <a:latin typeface="Helvetica" pitchFamily="2" charset="0"/>
              </a:rPr>
              <a:t> to </a:t>
            </a:r>
            <a:r>
              <a:rPr lang="fr-CA" sz="1400" dirty="0" err="1">
                <a:effectLst/>
                <a:latin typeface="Helvetica" pitchFamily="2" charset="0"/>
              </a:rPr>
              <a:t>unveil</a:t>
            </a:r>
            <a:r>
              <a:rPr lang="fr-CA" sz="1400" dirty="0">
                <a:effectLst/>
                <a:latin typeface="Helvetica" pitchFamily="2" charset="0"/>
              </a:rPr>
              <a:t> the </a:t>
            </a:r>
            <a:r>
              <a:rPr lang="fr-CA" sz="1400" dirty="0" err="1">
                <a:effectLst/>
                <a:latin typeface="Helvetica" pitchFamily="2" charset="0"/>
              </a:rPr>
              <a:t>origin</a:t>
            </a:r>
            <a:r>
              <a:rPr lang="fr-CA" sz="1400" dirty="0">
                <a:effectLst/>
                <a:latin typeface="Helvetica" pitchFamily="2" charset="0"/>
              </a:rPr>
              <a:t> of the </a:t>
            </a:r>
            <a:r>
              <a:rPr lang="fr-CA" sz="1400" dirty="0" err="1">
                <a:effectLst/>
                <a:latin typeface="Helvetica" pitchFamily="2" charset="0"/>
              </a:rPr>
              <a:t>evaporation</a:t>
            </a:r>
            <a:r>
              <a:rPr lang="fr-CA" sz="1400" dirty="0">
                <a:latin typeface="Helvetica" pitchFamily="2" charset="0"/>
              </a:rPr>
              <a:t> </a:t>
            </a:r>
            <a:r>
              <a:rPr lang="fr-CA" sz="1400" dirty="0" err="1">
                <a:effectLst/>
                <a:latin typeface="Helvetica" pitchFamily="2" charset="0"/>
              </a:rPr>
              <a:t>desert</a:t>
            </a:r>
            <a:endParaRPr lang="fr-CA" sz="1400" dirty="0">
              <a:effectLst/>
              <a:latin typeface="Helvetica" pitchFamily="2" charset="0"/>
            </a:endParaRPr>
          </a:p>
          <a:p>
            <a:r>
              <a:rPr lang="fr-CA" sz="1400" dirty="0">
                <a:effectLst/>
                <a:latin typeface="Helvetica" pitchFamily="2" charset="0"/>
              </a:rPr>
              <a:t>An </a:t>
            </a:r>
            <a:r>
              <a:rPr lang="fr-CA" sz="1400" dirty="0" err="1">
                <a:effectLst/>
                <a:latin typeface="Helvetica" pitchFamily="2" charset="0"/>
              </a:rPr>
              <a:t>emission</a:t>
            </a:r>
            <a:r>
              <a:rPr lang="fr-CA" sz="1400" dirty="0">
                <a:effectLst/>
                <a:latin typeface="Helvetica" pitchFamily="2" charset="0"/>
              </a:rPr>
              <a:t> </a:t>
            </a:r>
            <a:r>
              <a:rPr lang="fr-CA" sz="1400" dirty="0" err="1">
                <a:effectLst/>
                <a:latin typeface="Helvetica" pitchFamily="2" charset="0"/>
              </a:rPr>
              <a:t>survey</a:t>
            </a:r>
            <a:r>
              <a:rPr lang="fr-CA" sz="1400" dirty="0">
                <a:effectLst/>
                <a:latin typeface="Helvetica" pitchFamily="2" charset="0"/>
              </a:rPr>
              <a:t> </a:t>
            </a:r>
            <a:r>
              <a:rPr lang="fr-CA" sz="1400" dirty="0" err="1">
                <a:effectLst/>
                <a:latin typeface="Helvetica" pitchFamily="2" charset="0"/>
              </a:rPr>
              <a:t>probing</a:t>
            </a:r>
            <a:r>
              <a:rPr lang="fr-CA" sz="1400" dirty="0">
                <a:effectLst/>
                <a:latin typeface="Helvetica" pitchFamily="2" charset="0"/>
              </a:rPr>
              <a:t> the transition </a:t>
            </a:r>
            <a:r>
              <a:rPr lang="fr-CA" sz="1400" dirty="0" err="1">
                <a:effectLst/>
                <a:latin typeface="Helvetica" pitchFamily="2" charset="0"/>
              </a:rPr>
              <a:t>between</a:t>
            </a:r>
            <a:r>
              <a:rPr lang="fr-CA" sz="1400" dirty="0">
                <a:latin typeface="Helvetica" pitchFamily="2" charset="0"/>
              </a:rPr>
              <a:t> </a:t>
            </a:r>
            <a:r>
              <a:rPr lang="fr-CA" sz="1400" dirty="0">
                <a:effectLst/>
                <a:latin typeface="Helvetica" pitchFamily="2" charset="0"/>
              </a:rPr>
              <a:t>hot and </a:t>
            </a:r>
            <a:r>
              <a:rPr lang="fr-CA" sz="1400" dirty="0" err="1">
                <a:effectLst/>
                <a:latin typeface="Helvetica" pitchFamily="2" charset="0"/>
              </a:rPr>
              <a:t>ultra-hot</a:t>
            </a:r>
            <a:r>
              <a:rPr lang="fr-CA" sz="1400" dirty="0">
                <a:effectLst/>
                <a:latin typeface="Helvetica" pitchFamily="2" charset="0"/>
              </a:rPr>
              <a:t> Jupiters.</a:t>
            </a:r>
          </a:p>
          <a:p>
            <a:r>
              <a:rPr lang="fr-CA" sz="1400" dirty="0" err="1">
                <a:effectLst/>
                <a:latin typeface="Helvetica" pitchFamily="2" charset="0"/>
              </a:rPr>
              <a:t>Elemental</a:t>
            </a:r>
            <a:r>
              <a:rPr lang="fr-CA" sz="1400" dirty="0">
                <a:effectLst/>
                <a:latin typeface="Helvetica" pitchFamily="2" charset="0"/>
              </a:rPr>
              <a:t> and </a:t>
            </a:r>
            <a:r>
              <a:rPr lang="fr-CA" sz="1400" dirty="0" err="1">
                <a:effectLst/>
                <a:latin typeface="Helvetica" pitchFamily="2" charset="0"/>
              </a:rPr>
              <a:t>isotopic</a:t>
            </a:r>
            <a:r>
              <a:rPr lang="fr-CA" sz="1400" dirty="0">
                <a:effectLst/>
                <a:latin typeface="Helvetica" pitchFamily="2" charset="0"/>
              </a:rPr>
              <a:t> </a:t>
            </a:r>
            <a:r>
              <a:rPr lang="fr-CA" sz="1400" dirty="0" err="1">
                <a:effectLst/>
                <a:latin typeface="Helvetica" pitchFamily="2" charset="0"/>
              </a:rPr>
              <a:t>abundances</a:t>
            </a:r>
            <a:r>
              <a:rPr lang="fr-CA" sz="1400" dirty="0">
                <a:effectLst/>
                <a:latin typeface="Helvetica" pitchFamily="2" charset="0"/>
              </a:rPr>
              <a:t> and </a:t>
            </a:r>
            <a:r>
              <a:rPr lang="fr-CA" sz="1400" dirty="0" err="1">
                <a:effectLst/>
                <a:latin typeface="Helvetica" pitchFamily="2" charset="0"/>
              </a:rPr>
              <a:t>detailed</a:t>
            </a:r>
            <a:r>
              <a:rPr lang="fr-CA" sz="1400" dirty="0">
                <a:effectLst/>
                <a:latin typeface="Helvetica" pitchFamily="2" charset="0"/>
              </a:rPr>
              <a:t> </a:t>
            </a:r>
            <a:r>
              <a:rPr lang="fr-CA" sz="1400" dirty="0" err="1">
                <a:effectLst/>
                <a:latin typeface="Helvetica" pitchFamily="2" charset="0"/>
              </a:rPr>
              <a:t>chemistry</a:t>
            </a:r>
            <a:r>
              <a:rPr lang="fr-CA" sz="1400" dirty="0">
                <a:effectLst/>
                <a:latin typeface="Helvetica" pitchFamily="2" charset="0"/>
              </a:rPr>
              <a:t> and </a:t>
            </a:r>
            <a:r>
              <a:rPr lang="fr-CA" sz="1400" dirty="0" err="1">
                <a:effectLst/>
                <a:latin typeface="Helvetica" pitchFamily="2" charset="0"/>
              </a:rPr>
              <a:t>dynamics</a:t>
            </a:r>
            <a:r>
              <a:rPr lang="fr-CA" sz="1400" dirty="0">
                <a:latin typeface="Helvetica" pitchFamily="2" charset="0"/>
              </a:rPr>
              <a:t> </a:t>
            </a:r>
            <a:r>
              <a:rPr lang="fr-CA" sz="1400" dirty="0" err="1">
                <a:effectLst/>
                <a:latin typeface="Helvetica" pitchFamily="2" charset="0"/>
              </a:rPr>
              <a:t>with</a:t>
            </a:r>
            <a:r>
              <a:rPr lang="fr-CA" sz="1400" dirty="0">
                <a:effectLst/>
                <a:latin typeface="Helvetica" pitchFamily="2" charset="0"/>
              </a:rPr>
              <a:t> “ELT-</a:t>
            </a:r>
            <a:r>
              <a:rPr lang="fr-CA" sz="1400" dirty="0" err="1">
                <a:effectLst/>
                <a:latin typeface="Helvetica" pitchFamily="2" charset="0"/>
              </a:rPr>
              <a:t>quality</a:t>
            </a:r>
            <a:r>
              <a:rPr lang="fr-CA" sz="1400" dirty="0">
                <a:effectLst/>
                <a:latin typeface="Helvetica" pitchFamily="2" charset="0"/>
              </a:rPr>
              <a:t>” NIRPS/HARPS </a:t>
            </a:r>
            <a:r>
              <a:rPr lang="fr-CA" sz="1400" dirty="0" err="1">
                <a:effectLst/>
                <a:latin typeface="Helvetica" pitchFamily="2" charset="0"/>
              </a:rPr>
              <a:t>Legacy</a:t>
            </a:r>
            <a:r>
              <a:rPr lang="fr-CA" sz="1400" dirty="0">
                <a:effectLst/>
                <a:latin typeface="Helvetica" pitchFamily="2" charset="0"/>
              </a:rPr>
              <a:t> Transmission </a:t>
            </a:r>
            <a:r>
              <a:rPr lang="fr-CA" sz="1400" dirty="0" err="1">
                <a:effectLst/>
                <a:latin typeface="Helvetica" pitchFamily="2" charset="0"/>
              </a:rPr>
              <a:t>Spectra</a:t>
            </a:r>
            <a:endParaRPr lang="fr-CA" sz="1400" dirty="0">
              <a:effectLst/>
              <a:latin typeface="Helvetica" pitchFamily="2" charset="0"/>
            </a:endParaRPr>
          </a:p>
          <a:p>
            <a:r>
              <a:rPr lang="fr-CA" sz="1400" dirty="0" err="1">
                <a:latin typeface="Helvetica" pitchFamily="2" charset="0"/>
              </a:rPr>
              <a:t>Characterizing</a:t>
            </a:r>
            <a:r>
              <a:rPr lang="fr-CA" sz="1400" dirty="0">
                <a:latin typeface="Helvetica" pitchFamily="2" charset="0"/>
              </a:rPr>
              <a:t> </a:t>
            </a:r>
            <a:r>
              <a:rPr lang="fr-CA" sz="1400" dirty="0" err="1">
                <a:latin typeface="Helvetica" pitchFamily="2" charset="0"/>
              </a:rPr>
              <a:t>young</a:t>
            </a:r>
            <a:r>
              <a:rPr lang="fr-CA" sz="1400" dirty="0">
                <a:latin typeface="Helvetica" pitchFamily="2" charset="0"/>
              </a:rPr>
              <a:t> </a:t>
            </a:r>
            <a:r>
              <a:rPr lang="fr-CA" sz="1400" dirty="0" err="1">
                <a:latin typeface="Helvetica" pitchFamily="2" charset="0"/>
              </a:rPr>
              <a:t>planets</a:t>
            </a:r>
            <a:r>
              <a:rPr lang="fr-CA" sz="1400" dirty="0">
                <a:latin typeface="Helvetica" pitchFamily="2" charset="0"/>
              </a:rPr>
              <a:t> </a:t>
            </a:r>
            <a:r>
              <a:rPr lang="fr-CA" sz="1400" dirty="0" err="1">
                <a:latin typeface="Helvetica" pitchFamily="2" charset="0"/>
              </a:rPr>
              <a:t>discovered</a:t>
            </a:r>
            <a:r>
              <a:rPr lang="fr-CA" sz="1400" dirty="0">
                <a:latin typeface="Helvetica" pitchFamily="2" charset="0"/>
              </a:rPr>
              <a:t> by TESS</a:t>
            </a:r>
            <a:endParaRPr lang="fr-CA" sz="1400" dirty="0">
              <a:effectLst/>
              <a:latin typeface="Helvetica" pitchFamily="2" charset="0"/>
            </a:endParaRPr>
          </a:p>
          <a:p>
            <a:r>
              <a:rPr lang="fr-CA" sz="1400" dirty="0">
                <a:effectLst/>
                <a:latin typeface="Helvetica" pitchFamily="2" charset="0"/>
              </a:rPr>
              <a:t>Transmission </a:t>
            </a:r>
            <a:r>
              <a:rPr lang="fr-CA" sz="1400" dirty="0" err="1">
                <a:effectLst/>
                <a:latin typeface="Helvetica" pitchFamily="2" charset="0"/>
              </a:rPr>
              <a:t>spectroscopy</a:t>
            </a:r>
            <a:r>
              <a:rPr lang="fr-CA" sz="1400" dirty="0">
                <a:effectLst/>
                <a:latin typeface="Helvetica" pitchFamily="2" charset="0"/>
              </a:rPr>
              <a:t> of the TRAPPIST-1 </a:t>
            </a:r>
            <a:r>
              <a:rPr lang="fr-CA" sz="1400" dirty="0" err="1">
                <a:effectLst/>
                <a:latin typeface="Helvetica" pitchFamily="2" charset="0"/>
              </a:rPr>
              <a:t>planets</a:t>
            </a:r>
            <a:endParaRPr lang="fr-CA" sz="1400" dirty="0">
              <a:effectLst/>
              <a:latin typeface="Helvetica" pitchFamily="2" charset="0"/>
            </a:endParaRPr>
          </a:p>
          <a:p>
            <a:r>
              <a:rPr lang="fr-CA" sz="1400" dirty="0">
                <a:latin typeface="Helvetica" pitchFamily="2" charset="0"/>
              </a:rPr>
              <a:t>…</a:t>
            </a:r>
            <a:endParaRPr lang="fr-CA" sz="1400" dirty="0">
              <a:effectLst/>
              <a:latin typeface="Helvetica" pitchFamily="2" charset="0"/>
            </a:endParaRPr>
          </a:p>
          <a:p>
            <a:endParaRPr lang="fr-CA" sz="1400" dirty="0">
              <a:effectLst/>
              <a:latin typeface="Helvetica" pitchFamily="2" charset="0"/>
            </a:endParaRPr>
          </a:p>
          <a:p>
            <a:endParaRPr lang="fr-CA" sz="1400" dirty="0">
              <a:effectLst/>
              <a:latin typeface="Helvetica" pitchFamily="2" charset="0"/>
            </a:endParaRPr>
          </a:p>
          <a:p>
            <a:endParaRPr lang="fr-CA" sz="1400" dirty="0">
              <a:effectLst/>
              <a:latin typeface="Helvetica" pitchFamily="2" charset="0"/>
            </a:endParaRPr>
          </a:p>
          <a:p>
            <a:endParaRPr lang="fr-CA" sz="1400" dirty="0">
              <a:effectLst/>
              <a:latin typeface="Helvetica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116EE0-DD71-0944-9F41-5737F8E4E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056" y="2844870"/>
            <a:ext cx="4164496" cy="219695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12439C1-2B11-07AB-4660-5FF7B46CE9B0}"/>
              </a:ext>
            </a:extLst>
          </p:cNvPr>
          <p:cNvSpPr txBox="1"/>
          <p:nvPr/>
        </p:nvSpPr>
        <p:spPr>
          <a:xfrm>
            <a:off x="0" y="2849421"/>
            <a:ext cx="2533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/>
              <a:t>CRAQ students involved: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B760259-9563-FCFF-E466-B00206B66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730" y="3190736"/>
            <a:ext cx="810563" cy="1215846"/>
          </a:xfrm>
          <a:prstGeom prst="ellipse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C018154-7A14-4234-449A-87526AD9E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604" y="3190736"/>
            <a:ext cx="810563" cy="1215846"/>
          </a:xfrm>
          <a:prstGeom prst="ellipse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2F1DE58-31E3-99FE-E958-5B11B5728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8" y="3190736"/>
            <a:ext cx="810563" cy="1215846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26BD1F5-F643-8A92-B142-B971A881A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643" y="3911525"/>
            <a:ext cx="810563" cy="1214045"/>
          </a:xfrm>
          <a:prstGeom prst="ellipse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4BBA9A3-1CA2-AB0C-FED5-1A4C0150F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041" y="3929529"/>
            <a:ext cx="810563" cy="1215846"/>
          </a:xfrm>
          <a:prstGeom prst="ellipse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3CC37CF-7B3B-8A2C-CE10-162CE570E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2293" y="3910624"/>
            <a:ext cx="811766" cy="1215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115197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808789B-5AD2-1685-26BD-DA6EA583C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725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701FF70-B8D1-9F44-8568-BBA0126E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894DCC-EB97-3345-AA9A-33C979DC3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53" y="1953187"/>
            <a:ext cx="8229600" cy="3394472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HARPS is not alone!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</a:rPr>
              <a:t>Exciting and very encouraging results from commissioning</a:t>
            </a:r>
          </a:p>
          <a:p>
            <a:endParaRPr lang="en-CA" dirty="0">
              <a:solidFill>
                <a:schemeClr val="bg1"/>
              </a:solidFill>
            </a:endParaRPr>
          </a:p>
          <a:p>
            <a:r>
              <a:rPr lang="en-CA" dirty="0">
                <a:solidFill>
                  <a:schemeClr val="bg1"/>
                </a:solidFill>
              </a:rPr>
              <a:t>The best has yet to come from the NIRPS consortium and the community.</a:t>
            </a:r>
          </a:p>
          <a:p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4" name="Image 9">
            <a:extLst>
              <a:ext uri="{FF2B5EF4-FFF2-40B4-BE49-F238E27FC236}">
                <a16:creationId xmlns:a16="http://schemas.microsoft.com/office/drawing/2014/main" id="{D03D0495-8A56-5D41-BFF8-D7A9E49C6A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8" t="5325" r="4002" b="1917"/>
          <a:stretch/>
        </p:blipFill>
        <p:spPr bwMode="auto">
          <a:xfrm>
            <a:off x="367553" y="116541"/>
            <a:ext cx="1613647" cy="101301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847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7B7ABE9-29A0-2845-97BA-70C79E9AA279}"/>
              </a:ext>
            </a:extLst>
          </p:cNvPr>
          <p:cNvSpPr txBox="1"/>
          <p:nvPr/>
        </p:nvSpPr>
        <p:spPr>
          <a:xfrm>
            <a:off x="329384" y="1713100"/>
            <a:ext cx="4134850" cy="29546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Level Requirements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 J, H bands simultaneously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Fiber feed from AO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observing modes:</a:t>
            </a:r>
          </a:p>
          <a:p>
            <a:pPr marL="557213" lvl="1" indent="-214313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HA: R~84’000</a:t>
            </a:r>
          </a:p>
          <a:p>
            <a:pPr marL="557213" lvl="1" indent="-214313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HE:  R~72’000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RV precision (1 m/s)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and high spectral fidelity 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Simultaneous operation with HARPS</a:t>
            </a:r>
          </a:p>
          <a:p>
            <a:pPr marL="214313" indent="-214313">
              <a:buFontTx/>
              <a:buChar char="-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DRS: Espresso-like + APERO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SPIRou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47570AC2-985E-9E42-BB4C-373DE0577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336" y="1371419"/>
            <a:ext cx="3501280" cy="3293209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Times New Roman"/>
                <a:cs typeface="Times New Roman"/>
                <a:sym typeface="Symbol" pitchFamily="-123" charset="2"/>
              </a:rPr>
              <a:t>Milestones</a:t>
            </a:r>
            <a:endParaRPr lang="en-US" sz="1800" dirty="0">
              <a:latin typeface="Times New Roman"/>
              <a:cs typeface="Times New Roman"/>
              <a:sym typeface="Symbol" pitchFamily="-123" charset="2"/>
            </a:endParaRPr>
          </a:p>
          <a:p>
            <a:r>
              <a:rPr lang="en-US" sz="1800" dirty="0">
                <a:latin typeface="Times New Roman"/>
                <a:cs typeface="Times New Roman"/>
                <a:sym typeface="Symbol" pitchFamily="-123" charset="2"/>
              </a:rPr>
              <a:t>Proposals (         ) 2014/2015</a:t>
            </a:r>
          </a:p>
          <a:p>
            <a:r>
              <a:rPr lang="en-US" sz="1800" dirty="0">
                <a:latin typeface="Times New Roman"/>
                <a:cs typeface="Times New Roman"/>
                <a:sym typeface="Symbol" pitchFamily="-123" charset="2"/>
              </a:rPr>
              <a:t>Kickoff  Jan 2016</a:t>
            </a:r>
          </a:p>
          <a:p>
            <a:r>
              <a:rPr lang="en-US" sz="1800" dirty="0">
                <a:latin typeface="Times New Roman"/>
                <a:cs typeface="Times New Roman"/>
                <a:sym typeface="Symbol" pitchFamily="-123" charset="2"/>
              </a:rPr>
              <a:t>FDR   May 2017  </a:t>
            </a:r>
          </a:p>
          <a:p>
            <a:r>
              <a:rPr lang="en-US" sz="1800" dirty="0">
                <a:latin typeface="Times New Roman"/>
                <a:cs typeface="Times New Roman"/>
                <a:sym typeface="Symbol" pitchFamily="-123" charset="2"/>
              </a:rPr>
              <a:t>PAE Front End Sept 2019</a:t>
            </a:r>
          </a:p>
          <a:p>
            <a:r>
              <a:rPr lang="en-US" sz="1800" dirty="0">
                <a:latin typeface="Times New Roman"/>
                <a:cs typeface="Times New Roman"/>
                <a:sym typeface="Symbol" pitchFamily="-123" charset="2"/>
              </a:rPr>
              <a:t>Front-End </a:t>
            </a:r>
            <a:r>
              <a:rPr lang="en-US" sz="1800" dirty="0" err="1">
                <a:latin typeface="Times New Roman"/>
                <a:cs typeface="Times New Roman"/>
                <a:sym typeface="Symbol" pitchFamily="-123" charset="2"/>
              </a:rPr>
              <a:t>Comm</a:t>
            </a:r>
            <a:r>
              <a:rPr lang="en-US" sz="1800" dirty="0">
                <a:latin typeface="Times New Roman"/>
                <a:cs typeface="Times New Roman"/>
                <a:sym typeface="Symbol" pitchFamily="-123" charset="2"/>
              </a:rPr>
              <a:t> Nov 2019</a:t>
            </a:r>
          </a:p>
          <a:p>
            <a:r>
              <a:rPr lang="en-US" sz="1800" dirty="0">
                <a:latin typeface="Times New Roman"/>
                <a:cs typeface="Times New Roman"/>
                <a:sym typeface="Symbol" pitchFamily="-123" charset="2"/>
              </a:rPr>
              <a:t>PAE Spectrograph Oct 2021</a:t>
            </a:r>
          </a:p>
          <a:p>
            <a:r>
              <a:rPr lang="en-US" sz="1800" dirty="0">
                <a:latin typeface="Times New Roman"/>
                <a:cs typeface="Times New Roman"/>
                <a:sym typeface="Symbol" pitchFamily="-123" charset="2"/>
              </a:rPr>
              <a:t>Front-End + Fiber </a:t>
            </a:r>
            <a:r>
              <a:rPr lang="en-US" sz="1800" dirty="0" err="1">
                <a:latin typeface="Times New Roman"/>
                <a:cs typeface="Times New Roman"/>
                <a:sym typeface="Symbol" pitchFamily="-123" charset="2"/>
              </a:rPr>
              <a:t>Comm</a:t>
            </a:r>
            <a:r>
              <a:rPr lang="en-US" sz="1800" dirty="0">
                <a:latin typeface="Times New Roman"/>
                <a:cs typeface="Times New Roman"/>
                <a:sym typeface="Symbol" pitchFamily="-123" charset="2"/>
              </a:rPr>
              <a:t> Dec 2021</a:t>
            </a:r>
          </a:p>
          <a:p>
            <a:r>
              <a:rPr lang="en-US" sz="1800" dirty="0">
                <a:latin typeface="Times New Roman"/>
                <a:cs typeface="Times New Roman"/>
                <a:sym typeface="Symbol" pitchFamily="-123" charset="2"/>
              </a:rPr>
              <a:t>AIV in La Silla March-April 2022</a:t>
            </a:r>
          </a:p>
          <a:p>
            <a:r>
              <a:rPr lang="en-US" sz="1800" dirty="0">
                <a:latin typeface="Times New Roman"/>
                <a:cs typeface="Times New Roman"/>
                <a:sym typeface="Symbol" pitchFamily="-123" charset="2"/>
              </a:rPr>
              <a:t>First Light June 2022 </a:t>
            </a:r>
          </a:p>
          <a:p>
            <a:r>
              <a:rPr lang="en-US" sz="1800" b="1" dirty="0">
                <a:latin typeface="Times New Roman"/>
                <a:cs typeface="Times New Roman"/>
                <a:sym typeface="Symbol" pitchFamily="-123" charset="2"/>
              </a:rPr>
              <a:t>Science Operations April 2023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D299411-6046-9DFE-9E8A-BEBB06F62C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57"/>
            <a:ext cx="1871576" cy="117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2754756-579A-6C3B-A783-F79B73DEF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240" y="1909483"/>
            <a:ext cx="288916" cy="192414"/>
          </a:xfrm>
          <a:prstGeom prst="ellipse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F8D10C0-2CFB-E139-431A-92020DAF7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359" y="1909483"/>
            <a:ext cx="288916" cy="19241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9158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13E401B-F3E2-CC4C-BAC8-E65C121BAE9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155864" y="0"/>
            <a:ext cx="7024254" cy="52266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9EA1712-E10E-6A42-8AED-4F4E73F1A9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4043" y="0"/>
            <a:ext cx="1619250" cy="101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2">
            <a:extLst>
              <a:ext uri="{FF2B5EF4-FFF2-40B4-BE49-F238E27FC236}">
                <a16:creationId xmlns:a16="http://schemas.microsoft.com/office/drawing/2014/main" id="{C46578A9-DB26-5D4B-A852-63F4D1B51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5300" y="4357491"/>
            <a:ext cx="2738700" cy="830997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200" dirty="0">
                <a:latin typeface="Times New Roman" charset="0"/>
                <a:cs typeface="Times New Roman" charset="0"/>
              </a:rPr>
              <a:t>Cryogenic white pupil spectrograph </a:t>
            </a:r>
          </a:p>
          <a:p>
            <a:r>
              <a:rPr lang="en-GB" sz="1200" dirty="0">
                <a:latin typeface="Times New Roman" charset="0"/>
                <a:cs typeface="Times New Roman" charset="0"/>
              </a:rPr>
              <a:t>R4 echelle grating </a:t>
            </a:r>
            <a:r>
              <a:rPr lang="en-GB" sz="900" dirty="0">
                <a:latin typeface="Times New Roman" charset="0"/>
                <a:cs typeface="Times New Roman" charset="0"/>
              </a:rPr>
              <a:t>(73x73 mm pupil, 13.3 l/mm)</a:t>
            </a:r>
          </a:p>
          <a:p>
            <a:r>
              <a:rPr lang="en-GB" sz="1200" dirty="0">
                <a:latin typeface="Times New Roman" charset="0"/>
                <a:cs typeface="Times New Roman" charset="0"/>
              </a:rPr>
              <a:t>5 </a:t>
            </a:r>
            <a:r>
              <a:rPr lang="en-GB" sz="1200" dirty="0" err="1">
                <a:latin typeface="Times New Roman" charset="0"/>
                <a:cs typeface="Times New Roman" charset="0"/>
              </a:rPr>
              <a:t>ZnSe</a:t>
            </a:r>
            <a:r>
              <a:rPr lang="en-GB" sz="1200" dirty="0">
                <a:latin typeface="Times New Roman" charset="0"/>
                <a:cs typeface="Times New Roman" charset="0"/>
              </a:rPr>
              <a:t> prisms train for cross-dispersion</a:t>
            </a:r>
          </a:p>
          <a:p>
            <a:r>
              <a:rPr lang="en-GB" sz="1200" dirty="0">
                <a:latin typeface="Times New Roman" charset="0"/>
                <a:cs typeface="Times New Roman" charset="0"/>
              </a:rPr>
              <a:t>H4RG-15 detector 4k x 4k</a:t>
            </a:r>
            <a:endParaRPr lang="en-GB" sz="1050" dirty="0">
              <a:latin typeface="Times New Roman" charset="0"/>
              <a:cs typeface="Times New Roman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01D4102-3984-264C-9708-71C8AEE8DB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106" y="648898"/>
            <a:ext cx="2416215" cy="1751954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C8D48CE-6812-2146-80EA-B68B50C5A4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656" y="1458110"/>
            <a:ext cx="2845344" cy="1085587"/>
          </a:xfrm>
          <a:prstGeom prst="rect">
            <a:avLst/>
          </a:prstGeom>
        </p:spPr>
      </p:pic>
      <p:sp>
        <p:nvSpPr>
          <p:cNvPr id="3" name="Virage 2">
            <a:extLst>
              <a:ext uri="{FF2B5EF4-FFF2-40B4-BE49-F238E27FC236}">
                <a16:creationId xmlns:a16="http://schemas.microsoft.com/office/drawing/2014/main" id="{F7D8A0FA-30B4-E74F-8A0E-55BAAD725FFF}"/>
              </a:ext>
            </a:extLst>
          </p:cNvPr>
          <p:cNvSpPr/>
          <p:nvPr/>
        </p:nvSpPr>
        <p:spPr>
          <a:xfrm rot="16200000" flipV="1">
            <a:off x="6904247" y="2758739"/>
            <a:ext cx="869673" cy="777923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13">
              <a:solidFill>
                <a:schemeClr val="tx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A8A2CA6-D8B0-9547-A6C7-97DC4C7997D1}"/>
              </a:ext>
            </a:extLst>
          </p:cNvPr>
          <p:cNvGrpSpPr/>
          <p:nvPr/>
        </p:nvGrpSpPr>
        <p:grpSpPr>
          <a:xfrm>
            <a:off x="3750259" y="664830"/>
            <a:ext cx="2448735" cy="1753200"/>
            <a:chOff x="4527175" y="1695773"/>
            <a:chExt cx="2448735" cy="17532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827BC3B-054A-1E46-93FE-FEA3A6B25309}"/>
                </a:ext>
              </a:extLst>
            </p:cNvPr>
            <p:cNvSpPr/>
            <p:nvPr/>
          </p:nvSpPr>
          <p:spPr>
            <a:xfrm>
              <a:off x="4527175" y="1695773"/>
              <a:ext cx="2415600" cy="17532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1A17286-CE8E-F040-BEC3-A643E9E9926F}"/>
                </a:ext>
              </a:extLst>
            </p:cNvPr>
            <p:cNvSpPr txBox="1"/>
            <p:nvPr/>
          </p:nvSpPr>
          <p:spPr>
            <a:xfrm>
              <a:off x="5943817" y="1707912"/>
              <a:ext cx="9877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dirty="0"/>
                <a:t>Fiber Link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968A15B-1BA7-2341-A50C-63D73BF3E0B7}"/>
                </a:ext>
              </a:extLst>
            </p:cNvPr>
            <p:cNvSpPr txBox="1"/>
            <p:nvPr/>
          </p:nvSpPr>
          <p:spPr>
            <a:xfrm>
              <a:off x="4603592" y="1912414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900" b="1" dirty="0"/>
                <a:t>HA mode</a:t>
              </a:r>
            </a:p>
            <a:p>
              <a:r>
                <a:rPr lang="en-CA" sz="900" b="1" dirty="0"/>
                <a:t>R=84’000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C36E812-DD84-8C45-9DC0-BEF397C25FAF}"/>
                </a:ext>
              </a:extLst>
            </p:cNvPr>
            <p:cNvSpPr txBox="1"/>
            <p:nvPr/>
          </p:nvSpPr>
          <p:spPr>
            <a:xfrm>
              <a:off x="5237099" y="1904888"/>
              <a:ext cx="6270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900" b="1" dirty="0" err="1"/>
                <a:t>HEmode</a:t>
              </a:r>
              <a:endParaRPr lang="en-CA" sz="900" b="1" dirty="0"/>
            </a:p>
            <a:p>
              <a:r>
                <a:rPr lang="en-CA" sz="900" b="1" dirty="0"/>
                <a:t>R=72’000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58FD6BD7-DE3C-174A-9665-FC29403A2B51}"/>
                </a:ext>
              </a:extLst>
            </p:cNvPr>
            <p:cNvSpPr txBox="1"/>
            <p:nvPr/>
          </p:nvSpPr>
          <p:spPr>
            <a:xfrm>
              <a:off x="5002157" y="2318803"/>
              <a:ext cx="50366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800" dirty="0"/>
                <a:t>Sky/Ref</a:t>
              </a:r>
            </a:p>
          </p:txBody>
        </p:sp>
        <p:sp>
          <p:nvSpPr>
            <p:cNvPr id="18" name="Octogone 17">
              <a:extLst>
                <a:ext uri="{FF2B5EF4-FFF2-40B4-BE49-F238E27FC236}">
                  <a16:creationId xmlns:a16="http://schemas.microsoft.com/office/drawing/2014/main" id="{45C1BE21-B0BE-C440-8F18-B3B3CEBCFD40}"/>
                </a:ext>
              </a:extLst>
            </p:cNvPr>
            <p:cNvSpPr/>
            <p:nvPr/>
          </p:nvSpPr>
          <p:spPr>
            <a:xfrm>
              <a:off x="5432195" y="2748805"/>
              <a:ext cx="410399" cy="410399"/>
            </a:xfrm>
            <a:prstGeom prst="octagon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Octogone 18">
              <a:extLst>
                <a:ext uri="{FF2B5EF4-FFF2-40B4-BE49-F238E27FC236}">
                  <a16:creationId xmlns:a16="http://schemas.microsoft.com/office/drawing/2014/main" id="{BDAE41D4-1F32-5A46-9EB8-B42CF9A0F3F3}"/>
                </a:ext>
              </a:extLst>
            </p:cNvPr>
            <p:cNvSpPr/>
            <p:nvPr/>
          </p:nvSpPr>
          <p:spPr>
            <a:xfrm>
              <a:off x="5558194" y="2328041"/>
              <a:ext cx="180000" cy="180000"/>
            </a:xfrm>
            <a:prstGeom prst="octagon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Octogone 19">
              <a:extLst>
                <a:ext uri="{FF2B5EF4-FFF2-40B4-BE49-F238E27FC236}">
                  <a16:creationId xmlns:a16="http://schemas.microsoft.com/office/drawing/2014/main" id="{45C5A39F-B84B-2F4B-A3A3-DEC27B940BEA}"/>
                </a:ext>
              </a:extLst>
            </p:cNvPr>
            <p:cNvSpPr/>
            <p:nvPr/>
          </p:nvSpPr>
          <p:spPr>
            <a:xfrm>
              <a:off x="4762590" y="2336525"/>
              <a:ext cx="180000" cy="180000"/>
            </a:xfrm>
            <a:prstGeom prst="octagon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Octogone 20">
              <a:extLst>
                <a:ext uri="{FF2B5EF4-FFF2-40B4-BE49-F238E27FC236}">
                  <a16:creationId xmlns:a16="http://schemas.microsoft.com/office/drawing/2014/main" id="{3C7372B7-997A-6846-8B65-6ABDA0A19DDF}"/>
                </a:ext>
              </a:extLst>
            </p:cNvPr>
            <p:cNvSpPr/>
            <p:nvPr/>
          </p:nvSpPr>
          <p:spPr>
            <a:xfrm>
              <a:off x="4768307" y="2843825"/>
              <a:ext cx="180000" cy="180000"/>
            </a:xfrm>
            <a:prstGeom prst="octagon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5F2BB21-478C-314C-A793-2868BC06725B}"/>
                </a:ext>
              </a:extLst>
            </p:cNvPr>
            <p:cNvSpPr txBox="1"/>
            <p:nvPr/>
          </p:nvSpPr>
          <p:spPr>
            <a:xfrm>
              <a:off x="4560310" y="3157277"/>
              <a:ext cx="7168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800" dirty="0"/>
                <a:t>Oct 29 (0.4’’)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FC1193C-292F-FB46-A3BF-500E169F0482}"/>
                </a:ext>
              </a:extLst>
            </p:cNvPr>
            <p:cNvSpPr txBox="1"/>
            <p:nvPr/>
          </p:nvSpPr>
          <p:spPr>
            <a:xfrm>
              <a:off x="5295086" y="3180804"/>
              <a:ext cx="71686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800" dirty="0"/>
                <a:t>Oct 66 (0.9’’)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690E64D-B56C-9F4E-8635-B8ED4D8CBE31}"/>
                </a:ext>
              </a:extLst>
            </p:cNvPr>
            <p:cNvSpPr/>
            <p:nvPr/>
          </p:nvSpPr>
          <p:spPr>
            <a:xfrm>
              <a:off x="6459440" y="2341619"/>
              <a:ext cx="205199" cy="820799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C4DC6F4A-C56C-A746-A4DA-5B8653DFFDE4}"/>
                </a:ext>
              </a:extLst>
            </p:cNvPr>
            <p:cNvSpPr txBox="1"/>
            <p:nvPr/>
          </p:nvSpPr>
          <p:spPr>
            <a:xfrm>
              <a:off x="4869024" y="2572797"/>
              <a:ext cx="75854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800" dirty="0"/>
                <a:t>Science fibers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65B43973-076B-424D-B0C6-F276E3AEA289}"/>
                </a:ext>
              </a:extLst>
            </p:cNvPr>
            <p:cNvSpPr txBox="1"/>
            <p:nvPr/>
          </p:nvSpPr>
          <p:spPr>
            <a:xfrm>
              <a:off x="6178897" y="3157277"/>
              <a:ext cx="79701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800" dirty="0" err="1"/>
                <a:t>Rect</a:t>
              </a:r>
              <a:r>
                <a:rPr lang="en-CA" sz="800" dirty="0"/>
                <a:t> 33x132 m</a:t>
              </a:r>
            </a:p>
          </p:txBody>
        </p:sp>
        <p:sp>
          <p:nvSpPr>
            <p:cNvPr id="27" name="Flèche vers la droite 26">
              <a:extLst>
                <a:ext uri="{FF2B5EF4-FFF2-40B4-BE49-F238E27FC236}">
                  <a16:creationId xmlns:a16="http://schemas.microsoft.com/office/drawing/2014/main" id="{6F60342E-B623-0145-887D-EDE7D8D5C391}"/>
                </a:ext>
              </a:extLst>
            </p:cNvPr>
            <p:cNvSpPr/>
            <p:nvPr/>
          </p:nvSpPr>
          <p:spPr>
            <a:xfrm>
              <a:off x="6017996" y="2843825"/>
              <a:ext cx="210281" cy="191917"/>
            </a:xfrm>
            <a:prstGeom prst="rightArrow">
              <a:avLst>
                <a:gd name="adj1" fmla="val 50000"/>
                <a:gd name="adj2" fmla="val 54161"/>
              </a:avLst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03437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47C8EE6-01A1-964E-9722-EDB22218E0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272778" cy="25081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AEF512-95DF-704A-8190-6FDE861719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779" y="0"/>
            <a:ext cx="2248676" cy="2819657"/>
          </a:xfrm>
          <a:prstGeom prst="rect">
            <a:avLst/>
          </a:prstGeom>
        </p:spPr>
      </p:pic>
      <p:pic>
        <p:nvPicPr>
          <p:cNvPr id="6" name="Google Shape;161;p28">
            <a:extLst>
              <a:ext uri="{FF2B5EF4-FFF2-40B4-BE49-F238E27FC236}">
                <a16:creationId xmlns:a16="http://schemas.microsoft.com/office/drawing/2014/main" id="{CC57EE1C-4903-CD41-8AFD-61BB9E25AD65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2036" y="2508177"/>
            <a:ext cx="2646181" cy="263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27A55175-72FE-7948-B488-622DE8A9AF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122" y="1003532"/>
            <a:ext cx="2305878" cy="4484526"/>
          </a:xfrm>
          <a:prstGeom prst="rect">
            <a:avLst/>
          </a:prstGeom>
        </p:spPr>
      </p:pic>
      <p:pic>
        <p:nvPicPr>
          <p:cNvPr id="11" name="Google Shape;57;p13">
            <a:extLst>
              <a:ext uri="{FF2B5EF4-FFF2-40B4-BE49-F238E27FC236}">
                <a16:creationId xmlns:a16="http://schemas.microsoft.com/office/drawing/2014/main" id="{B8B242D7-7EAA-5041-A1A7-39FC52918747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08177"/>
            <a:ext cx="4178460" cy="2635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80;p16">
            <a:extLst>
              <a:ext uri="{FF2B5EF4-FFF2-40B4-BE49-F238E27FC236}">
                <a16:creationId xmlns:a16="http://schemas.microsoft.com/office/drawing/2014/main" id="{3C98D9E5-D580-3B42-920D-B5A5CD2EEC85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1502" y="21363"/>
            <a:ext cx="2613429" cy="250817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C768EE3-FB9D-2E4A-91A3-D5D22A68EC23}"/>
              </a:ext>
            </a:extLst>
          </p:cNvPr>
          <p:cNvSpPr txBox="1"/>
          <p:nvPr/>
        </p:nvSpPr>
        <p:spPr>
          <a:xfrm>
            <a:off x="1114239" y="-2"/>
            <a:ext cx="2158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Front-end </a:t>
            </a:r>
            <a:r>
              <a:rPr lang="fr-FR" sz="1400" b="1" dirty="0" err="1">
                <a:solidFill>
                  <a:schemeClr val="bg1"/>
                </a:solidFill>
              </a:rPr>
              <a:t>with</a:t>
            </a:r>
            <a:r>
              <a:rPr lang="fr-FR" sz="1400" b="1" dirty="0">
                <a:solidFill>
                  <a:schemeClr val="bg1"/>
                </a:solidFill>
              </a:rPr>
              <a:t> AO system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690CAE7-8100-F04D-9AE4-1A9A715DD89B}"/>
              </a:ext>
            </a:extLst>
          </p:cNvPr>
          <p:cNvSpPr txBox="1"/>
          <p:nvPr/>
        </p:nvSpPr>
        <p:spPr>
          <a:xfrm>
            <a:off x="3368324" y="1121564"/>
            <a:ext cx="1285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Fiber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Stretcher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E7B41F-D798-DB47-A1A4-F12D5D2102B1}"/>
              </a:ext>
            </a:extLst>
          </p:cNvPr>
          <p:cNvSpPr txBox="1"/>
          <p:nvPr/>
        </p:nvSpPr>
        <p:spPr>
          <a:xfrm>
            <a:off x="5643808" y="126705"/>
            <a:ext cx="1071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Prisms</a:t>
            </a:r>
            <a:r>
              <a:rPr lang="fr-FR" sz="1400" b="1" dirty="0">
                <a:solidFill>
                  <a:schemeClr val="bg1"/>
                </a:solidFill>
              </a:rPr>
              <a:t> train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3717AD4-D170-F64D-B9CB-35A2057A4FD9}"/>
              </a:ext>
            </a:extLst>
          </p:cNvPr>
          <p:cNvSpPr txBox="1"/>
          <p:nvPr/>
        </p:nvSpPr>
        <p:spPr>
          <a:xfrm>
            <a:off x="795130" y="2819657"/>
            <a:ext cx="1992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Cold </a:t>
            </a:r>
            <a:r>
              <a:rPr lang="fr-FR" sz="1400" b="1" dirty="0" err="1">
                <a:solidFill>
                  <a:schemeClr val="bg1"/>
                </a:solidFill>
              </a:rPr>
              <a:t>Shield</a:t>
            </a:r>
            <a:r>
              <a:rPr lang="fr-FR" sz="1400" b="1" dirty="0">
                <a:solidFill>
                  <a:schemeClr val="bg1"/>
                </a:solidFill>
              </a:rPr>
              <a:t> and Cryostat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9BB3A0B-11AF-3848-88EE-F53950879F0B}"/>
              </a:ext>
            </a:extLst>
          </p:cNvPr>
          <p:cNvSpPr txBox="1"/>
          <p:nvPr/>
        </p:nvSpPr>
        <p:spPr>
          <a:xfrm>
            <a:off x="4598659" y="2634882"/>
            <a:ext cx="1927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Fiber</a:t>
            </a:r>
            <a:r>
              <a:rPr lang="fr-FR" sz="1400" b="1" dirty="0">
                <a:solidFill>
                  <a:schemeClr val="bg1"/>
                </a:solidFill>
              </a:rPr>
              <a:t> Double </a:t>
            </a:r>
            <a:r>
              <a:rPr lang="fr-FR" sz="1400" b="1" dirty="0" err="1">
                <a:solidFill>
                  <a:schemeClr val="bg1"/>
                </a:solidFill>
              </a:rPr>
              <a:t>Scrambler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7E6AF4F-8648-D74C-80E6-215CF98A6A62}"/>
              </a:ext>
            </a:extLst>
          </p:cNvPr>
          <p:cNvSpPr txBox="1"/>
          <p:nvPr/>
        </p:nvSpPr>
        <p:spPr>
          <a:xfrm>
            <a:off x="7290805" y="4814360"/>
            <a:ext cx="1400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Calibration Unit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840FAA-9124-594A-80D2-B13CD5CE17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4510" y="21363"/>
            <a:ext cx="1593884" cy="250817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134848F-48E2-2D42-8C48-9D208A23FBD0}"/>
              </a:ext>
            </a:extLst>
          </p:cNvPr>
          <p:cNvSpPr txBox="1"/>
          <p:nvPr/>
        </p:nvSpPr>
        <p:spPr>
          <a:xfrm>
            <a:off x="7519342" y="153886"/>
            <a:ext cx="1544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Echelle R4 </a:t>
            </a:r>
            <a:r>
              <a:rPr lang="fr-FR" sz="1400" b="1" dirty="0" err="1">
                <a:solidFill>
                  <a:schemeClr val="bg1"/>
                </a:solidFill>
              </a:rPr>
              <a:t>grating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4737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6CCA7AEA-E0C7-B146-AFEB-045E3468B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42" y="457642"/>
            <a:ext cx="2809462" cy="46282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BA9F7C3-0E30-6749-9A4F-F38BFB10EE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2226" y="457642"/>
            <a:ext cx="6241774" cy="468585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A500094-D736-EC44-B4D0-4B9C9BC1ACD7}"/>
              </a:ext>
            </a:extLst>
          </p:cNvPr>
          <p:cNvSpPr txBox="1"/>
          <p:nvPr/>
        </p:nvSpPr>
        <p:spPr>
          <a:xfrm>
            <a:off x="2902226" y="3471066"/>
            <a:ext cx="1511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Double </a:t>
            </a:r>
            <a:r>
              <a:rPr lang="fr-FR" sz="1400" b="1" dirty="0" err="1">
                <a:solidFill>
                  <a:schemeClr val="bg1"/>
                </a:solidFill>
              </a:rPr>
              <a:t>Scrambler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7C315A1-9B4A-E544-9C72-1A231E01C613}"/>
              </a:ext>
            </a:extLst>
          </p:cNvPr>
          <p:cNvSpPr txBox="1"/>
          <p:nvPr/>
        </p:nvSpPr>
        <p:spPr>
          <a:xfrm>
            <a:off x="3128249" y="2478503"/>
            <a:ext cx="1285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Fiber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Stretcher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9D35F98-13E2-8C46-9C53-59CAD354AF13}"/>
              </a:ext>
            </a:extLst>
          </p:cNvPr>
          <p:cNvSpPr txBox="1"/>
          <p:nvPr/>
        </p:nvSpPr>
        <p:spPr>
          <a:xfrm>
            <a:off x="6509546" y="1587328"/>
            <a:ext cx="892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Cryostat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7AFDDA-5A8B-A54F-8B88-1D9F3CB3F4B6}"/>
              </a:ext>
            </a:extLst>
          </p:cNvPr>
          <p:cNvSpPr txBox="1"/>
          <p:nvPr/>
        </p:nvSpPr>
        <p:spPr>
          <a:xfrm>
            <a:off x="2902226" y="1701651"/>
            <a:ext cx="904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Fiber</a:t>
            </a:r>
            <a:r>
              <a:rPr lang="fr-FR" sz="1400" b="1" dirty="0">
                <a:solidFill>
                  <a:schemeClr val="bg1"/>
                </a:solidFill>
              </a:rPr>
              <a:t> Link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87D3D40-C251-6D4D-A000-ED5D4A65E340}"/>
              </a:ext>
            </a:extLst>
          </p:cNvPr>
          <p:cNvSpPr txBox="1"/>
          <p:nvPr/>
        </p:nvSpPr>
        <p:spPr>
          <a:xfrm>
            <a:off x="4215204" y="1199311"/>
            <a:ext cx="1249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Cryo-</a:t>
            </a:r>
            <a:r>
              <a:rPr lang="fr-FR" sz="1600" b="1" dirty="0" err="1">
                <a:solidFill>
                  <a:schemeClr val="bg1"/>
                </a:solidFill>
              </a:rPr>
              <a:t>coolers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C8A38B2-E787-5148-9F1A-FCD419AC73A7}"/>
              </a:ext>
            </a:extLst>
          </p:cNvPr>
          <p:cNvSpPr txBox="1"/>
          <p:nvPr/>
        </p:nvSpPr>
        <p:spPr>
          <a:xfrm>
            <a:off x="4001721" y="176650"/>
            <a:ext cx="4042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</a:rPr>
              <a:t>NIRPS Room - Coudé </a:t>
            </a:r>
            <a:r>
              <a:rPr lang="fr-FR" sz="1600" b="1" dirty="0" err="1">
                <a:solidFill>
                  <a:schemeClr val="bg1"/>
                </a:solidFill>
              </a:rPr>
              <a:t>Floor</a:t>
            </a:r>
            <a:r>
              <a:rPr lang="fr-FR" sz="1600" b="1" dirty="0">
                <a:solidFill>
                  <a:schemeClr val="bg1"/>
                </a:solidFill>
              </a:rPr>
              <a:t> of 3.6m  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F9E3139-36C5-5A40-9B1E-E97B2A8CACE8}"/>
              </a:ext>
            </a:extLst>
          </p:cNvPr>
          <p:cNvSpPr txBox="1"/>
          <p:nvPr/>
        </p:nvSpPr>
        <p:spPr>
          <a:xfrm>
            <a:off x="1029554" y="4531969"/>
            <a:ext cx="912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Front-End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6C6E06C-DEE1-E34E-BA5C-CDF5B909132B}"/>
              </a:ext>
            </a:extLst>
          </p:cNvPr>
          <p:cNvSpPr txBox="1"/>
          <p:nvPr/>
        </p:nvSpPr>
        <p:spPr>
          <a:xfrm>
            <a:off x="635268" y="129536"/>
            <a:ext cx="1855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</a:rPr>
              <a:t>ESO 3.6m </a:t>
            </a:r>
            <a:r>
              <a:rPr lang="fr-FR" sz="1600" b="1" dirty="0" err="1">
                <a:solidFill>
                  <a:schemeClr val="bg1"/>
                </a:solidFill>
              </a:rPr>
              <a:t>telescope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247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AC1A924-A040-588F-21DA-136BE21CE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"/>
            <a:ext cx="9144000" cy="51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31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F2FC1F4-2DB7-5A43-BE25-991541C830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5532B9E-6271-4249-AC9A-3ECBA3793067}"/>
              </a:ext>
            </a:extLst>
          </p:cNvPr>
          <p:cNvSpPr txBox="1"/>
          <p:nvPr/>
        </p:nvSpPr>
        <p:spPr>
          <a:xfrm>
            <a:off x="429904" y="153537"/>
            <a:ext cx="3988592" cy="8309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NIRPS first light 17 May 2022</a:t>
            </a:r>
          </a:p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4 commissioning later…</a:t>
            </a:r>
            <a:endParaRPr lang="fr-FR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294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h3.googleusercontent.com/d5G_0yvAuuGNwbPk56d1I1Ubb8im20P8zKsXlHm-t1BTBD-QdQ_NquU8ZOroeSvIXBkTgNVqVpc46MLnUHkmNhge5pW4MgiklYP2qxS_kiifQO5fW_o6z9wULd-t_fA-JGccaos=s0">
            <a:extLst>
              <a:ext uri="{FF2B5EF4-FFF2-40B4-BE49-F238E27FC236}">
                <a16:creationId xmlns:a16="http://schemas.microsoft.com/office/drawing/2014/main" id="{40FAAC68-184C-E343-9157-5EB37450B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87" t="7588" r="18221" b="10913"/>
          <a:stretch/>
        </p:blipFill>
        <p:spPr bwMode="auto">
          <a:xfrm>
            <a:off x="126117" y="807395"/>
            <a:ext cx="4159011" cy="420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6.googleusercontent.com/C4pvoB8oAPDSN8_swv-YgO5lZi5q6F8HXFvVWuEg1zJ7I6nLgPq9-RQUvYKGQMga-mYNTnk1KpoNm17gUM-RmStzB15v_7jKI7wnjsL3TfsKi2E7QaDbnR-8EPGjufFsvo_yMbU=s0">
            <a:extLst>
              <a:ext uri="{FF2B5EF4-FFF2-40B4-BE49-F238E27FC236}">
                <a16:creationId xmlns:a16="http://schemas.microsoft.com/office/drawing/2014/main" id="{CD7441EB-50AF-034D-B3B2-C4683B850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69" t="7868" r="17729" b="12318"/>
          <a:stretch/>
        </p:blipFill>
        <p:spPr bwMode="auto">
          <a:xfrm>
            <a:off x="4756209" y="844467"/>
            <a:ext cx="4261673" cy="420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94E773F-DCB0-AD4F-A4A6-455B6D6D22C8}"/>
              </a:ext>
            </a:extLst>
          </p:cNvPr>
          <p:cNvSpPr txBox="1"/>
          <p:nvPr/>
        </p:nvSpPr>
        <p:spPr>
          <a:xfrm>
            <a:off x="135551" y="1206595"/>
            <a:ext cx="1840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tet01 </a:t>
            </a:r>
            <a:r>
              <a:rPr lang="fr-FR" sz="1600" dirty="0" err="1">
                <a:solidFill>
                  <a:schemeClr val="bg1"/>
                </a:solidFill>
              </a:rPr>
              <a:t>Mic</a:t>
            </a:r>
            <a:r>
              <a:rPr lang="fr-FR" sz="1600" dirty="0">
                <a:solidFill>
                  <a:schemeClr val="bg1"/>
                </a:solidFill>
              </a:rPr>
              <a:t>    I=4.73  </a:t>
            </a:r>
          </a:p>
          <a:p>
            <a:r>
              <a:rPr lang="fr-FR" sz="1600" dirty="0">
                <a:solidFill>
                  <a:schemeClr val="bg1"/>
                </a:solidFill>
              </a:rPr>
              <a:t>tet02 </a:t>
            </a:r>
            <a:r>
              <a:rPr lang="fr-FR" sz="1600" dirty="0" err="1">
                <a:solidFill>
                  <a:schemeClr val="bg1"/>
                </a:solidFill>
              </a:rPr>
              <a:t>Mic</a:t>
            </a:r>
            <a:r>
              <a:rPr lang="fr-FR" sz="1600" dirty="0">
                <a:solidFill>
                  <a:schemeClr val="bg1"/>
                </a:solidFill>
              </a:rPr>
              <a:t>    J=5.84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D26DA9-14E4-6B47-AEFF-42E118EB8CBC}"/>
              </a:ext>
            </a:extLst>
          </p:cNvPr>
          <p:cNvSpPr txBox="1"/>
          <p:nvPr/>
        </p:nvSpPr>
        <p:spPr>
          <a:xfrm>
            <a:off x="4788933" y="1206595"/>
            <a:ext cx="20981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chemeClr val="bg1"/>
                </a:solidFill>
              </a:rPr>
              <a:t>Separation</a:t>
            </a:r>
            <a:r>
              <a:rPr lang="fr-FR" sz="1600" dirty="0">
                <a:solidFill>
                  <a:schemeClr val="bg1"/>
                </a:solidFill>
              </a:rPr>
              <a:t> 0.3 </a:t>
            </a:r>
            <a:r>
              <a:rPr lang="fr-FR" sz="1600" dirty="0" err="1">
                <a:solidFill>
                  <a:schemeClr val="bg1"/>
                </a:solidFill>
              </a:rPr>
              <a:t>arcsec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43A7533-0D17-5048-9AB7-24BE082ED670}"/>
              </a:ext>
            </a:extLst>
          </p:cNvPr>
          <p:cNvSpPr txBox="1"/>
          <p:nvPr/>
        </p:nvSpPr>
        <p:spPr>
          <a:xfrm>
            <a:off x="1325556" y="4336105"/>
            <a:ext cx="176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bg1"/>
                </a:solidFill>
              </a:rPr>
              <a:t>AO </a:t>
            </a:r>
            <a:r>
              <a:rPr lang="fr-FR" sz="1800" b="1" dirty="0" err="1">
                <a:solidFill>
                  <a:schemeClr val="bg1"/>
                </a:solidFill>
              </a:rPr>
              <a:t>loop</a:t>
            </a:r>
            <a:r>
              <a:rPr lang="fr-FR" sz="1800" b="1" dirty="0">
                <a:solidFill>
                  <a:schemeClr val="bg1"/>
                </a:solidFill>
              </a:rPr>
              <a:t> open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FF19417-138E-C248-9FD1-D1B3F4A8BED8}"/>
              </a:ext>
            </a:extLst>
          </p:cNvPr>
          <p:cNvSpPr txBox="1"/>
          <p:nvPr/>
        </p:nvSpPr>
        <p:spPr>
          <a:xfrm>
            <a:off x="6068776" y="4336105"/>
            <a:ext cx="163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</a:rPr>
              <a:t>AO </a:t>
            </a:r>
            <a:r>
              <a:rPr lang="fr-FR" sz="1800" b="1" dirty="0" err="1">
                <a:solidFill>
                  <a:schemeClr val="bg1"/>
                </a:solidFill>
              </a:rPr>
              <a:t>loop</a:t>
            </a:r>
            <a:r>
              <a:rPr lang="fr-FR" sz="1800" b="1" dirty="0">
                <a:solidFill>
                  <a:schemeClr val="bg1"/>
                </a:solidFill>
              </a:rPr>
              <a:t> </a:t>
            </a:r>
            <a:r>
              <a:rPr lang="fr-FR" sz="1800" b="1" dirty="0" err="1">
                <a:solidFill>
                  <a:schemeClr val="bg1"/>
                </a:solidFill>
              </a:rPr>
              <a:t>closed</a:t>
            </a:r>
            <a:r>
              <a:rPr lang="fr-FR" sz="1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020FD2D-3A3B-C042-A9C3-9CA0F96E6C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NIRPS AO imaging capability   </a:t>
            </a:r>
          </a:p>
        </p:txBody>
      </p:sp>
    </p:spTree>
    <p:extLst>
      <p:ext uri="{BB962C8B-B14F-4D97-AF65-F5344CB8AC3E}">
        <p14:creationId xmlns:p14="http://schemas.microsoft.com/office/powerpoint/2010/main" val="32025264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8271</TotalTime>
  <Words>1023</Words>
  <Application>Microsoft Macintosh PowerPoint</Application>
  <PresentationFormat>Affichage à l'écran (16:9)</PresentationFormat>
  <Paragraphs>187</Paragraphs>
  <Slides>26</Slides>
  <Notes>3</Notes>
  <HiddenSlides>6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Arial</vt:lpstr>
      <vt:lpstr>Calibri</vt:lpstr>
      <vt:lpstr>Helvetica</vt:lpstr>
      <vt:lpstr>Lato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Thermal stability</vt:lpstr>
      <vt:lpstr>Thermal stability</vt:lpstr>
      <vt:lpstr>Présentation PowerPoint</vt:lpstr>
      <vt:lpstr>Modal noise</vt:lpstr>
      <vt:lpstr>Présentation PowerPoint</vt:lpstr>
      <vt:lpstr>Présentation PowerPoint</vt:lpstr>
      <vt:lpstr>Preliminary results - Proxima </vt:lpstr>
      <vt:lpstr>Preliminary results – GJ581 </vt:lpstr>
      <vt:lpstr>Water detection in WASP-127b</vt:lpstr>
      <vt:lpstr>Abundance determination – LHS1140</vt:lpstr>
      <vt:lpstr>Présentation PowerPoint</vt:lpstr>
      <vt:lpstr>NIRPS GTO Science Highlights</vt:lpstr>
      <vt:lpstr>WP1 – RV searches Coordinator: Lucille Mignon &amp; Xavier Delfosse</vt:lpstr>
      <vt:lpstr>WP2 – Mass characterization of exoplanets transiting M dwarfs  Coordinators: F. Bouchy &amp; R. Doyon</vt:lpstr>
      <vt:lpstr>WP3 – Atmospheric characterization Coordinator: Romain Allart</vt:lpstr>
      <vt:lpstr>Summary</vt:lpstr>
    </vt:vector>
  </TitlesOfParts>
  <Company>Laboratoire d'Astrophysique de Marseille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Francois Bouchy</dc:creator>
  <cp:lastModifiedBy>Romain Allart</cp:lastModifiedBy>
  <cp:revision>167</cp:revision>
  <cp:lastPrinted>2021-11-01T07:14:01Z</cp:lastPrinted>
  <dcterms:created xsi:type="dcterms:W3CDTF">2017-08-03T16:54:28Z</dcterms:created>
  <dcterms:modified xsi:type="dcterms:W3CDTF">2023-05-10T12:42:14Z</dcterms:modified>
</cp:coreProperties>
</file>